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692" r:id="rId3"/>
    <p:sldMasterId id="2147483719" r:id="rId4"/>
  </p:sldMasterIdLst>
  <p:notesMasterIdLst>
    <p:notesMasterId r:id="rId17"/>
  </p:notesMasterIdLst>
  <p:handoutMasterIdLst>
    <p:handoutMasterId r:id="rId18"/>
  </p:handoutMasterIdLst>
  <p:sldIdLst>
    <p:sldId id="256" r:id="rId5"/>
    <p:sldId id="721" r:id="rId6"/>
    <p:sldId id="723" r:id="rId7"/>
    <p:sldId id="720" r:id="rId8"/>
    <p:sldId id="378" r:id="rId9"/>
    <p:sldId id="724" r:id="rId10"/>
    <p:sldId id="376" r:id="rId11"/>
    <p:sldId id="725" r:id="rId12"/>
    <p:sldId id="726" r:id="rId13"/>
    <p:sldId id="727" r:id="rId14"/>
    <p:sldId id="1002" r:id="rId15"/>
    <p:sldId id="1003" r:id="rId16"/>
  </p:sldIdLst>
  <p:sldSz cx="12192000" cy="6858000"/>
  <p:notesSz cx="6834188" cy="9979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48"/>
  </p:normalViewPr>
  <p:slideViewPr>
    <p:cSldViewPr>
      <p:cViewPr varScale="1">
        <p:scale>
          <a:sx n="112" d="100"/>
          <a:sy n="112" d="100"/>
        </p:scale>
        <p:origin x="24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F72C5-778C-4314-AC34-2DA1538A74D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85CE2A-7196-4FDC-AC96-9A74CD0A7964}">
      <dgm:prSet phldrT="[Text]"/>
      <dgm:spPr>
        <a:xfrm rot="10800000">
          <a:off x="1903703" y="1422"/>
          <a:ext cx="6448139" cy="1118192"/>
        </a:xfrm>
        <a:prstGeom prst="homePlate">
          <a:avLst/>
        </a:prstGeom>
        <a:solidFill>
          <a:srgbClr val="00B0F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spcAft>
              <a:spcPts val="300"/>
            </a:spcAft>
            <a:buNone/>
          </a:pPr>
          <a:r>
            <a:rPr lang="en-GB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STRATEGIC PRIORITY 1: </a:t>
          </a:r>
        </a:p>
        <a:p>
          <a:pPr>
            <a:spcAft>
              <a:spcPct val="35000"/>
            </a:spcAft>
            <a:buNone/>
          </a:pPr>
          <a:r>
            <a:rPr lang="en-GB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Advancing Universal Health Coverage (UHC) 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2A544EC-B854-4044-B94E-53E64503D51C}" type="parTrans" cxnId="{F5B6D769-43B5-4D5A-AFDD-C5DA21CA95F2}">
      <dgm:prSet/>
      <dgm:spPr/>
      <dgm:t>
        <a:bodyPr/>
        <a:lstStyle/>
        <a:p>
          <a:endParaRPr lang="en-US"/>
        </a:p>
      </dgm:t>
    </dgm:pt>
    <dgm:pt modelId="{FF74E461-97F4-48E2-A8A7-6AF4E975487D}" type="sibTrans" cxnId="{F5B6D769-43B5-4D5A-AFDD-C5DA21CA95F2}">
      <dgm:prSet/>
      <dgm:spPr/>
      <dgm:t>
        <a:bodyPr/>
        <a:lstStyle/>
        <a:p>
          <a:endParaRPr lang="en-US"/>
        </a:p>
      </dgm:t>
    </dgm:pt>
    <dgm:pt modelId="{36452054-3726-47B3-8D04-8356F7C84783}">
      <dgm:prSet phldrT="[Text]"/>
      <dgm:spPr>
        <a:xfrm rot="10800000">
          <a:off x="1903703" y="1453404"/>
          <a:ext cx="6448139" cy="1118192"/>
        </a:xfrm>
        <a:prstGeom prst="homePlate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spcAft>
              <a:spcPts val="300"/>
            </a:spcAft>
            <a:buNone/>
          </a:pPr>
          <a:r>
            <a:rPr lang="en-GB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STRATEGIC PRIORITY 2: 	</a:t>
          </a:r>
        </a:p>
        <a:p>
          <a:pPr>
            <a:spcAft>
              <a:spcPct val="35000"/>
            </a:spcAft>
            <a:buNone/>
          </a:pPr>
          <a:r>
            <a:rPr lang="en-GB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Addressing Health Emergencies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9FFC2A1-1633-4843-B87D-5A96DB92F6FD}" type="parTrans" cxnId="{C229F685-59C7-4579-8006-ECC18323BFB2}">
      <dgm:prSet/>
      <dgm:spPr/>
      <dgm:t>
        <a:bodyPr/>
        <a:lstStyle/>
        <a:p>
          <a:endParaRPr lang="en-US"/>
        </a:p>
      </dgm:t>
    </dgm:pt>
    <dgm:pt modelId="{FE6DDA1E-768C-4068-B22C-7744BDF47B98}" type="sibTrans" cxnId="{C229F685-59C7-4579-8006-ECC18323BFB2}">
      <dgm:prSet/>
      <dgm:spPr/>
      <dgm:t>
        <a:bodyPr/>
        <a:lstStyle/>
        <a:p>
          <a:endParaRPr lang="en-US"/>
        </a:p>
      </dgm:t>
    </dgm:pt>
    <dgm:pt modelId="{3CC1A9F2-D60A-4E72-B5D1-FF1C038AECA9}">
      <dgm:prSet phldrT="[Text]"/>
      <dgm:spPr>
        <a:xfrm rot="10800000">
          <a:off x="1903703" y="2905385"/>
          <a:ext cx="6448139" cy="1118192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spcAft>
              <a:spcPts val="300"/>
            </a:spcAft>
            <a:buNone/>
          </a:pPr>
          <a:r>
            <a:rPr lang="en-GB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STRATEGIC PRIORITY 3: </a:t>
          </a:r>
        </a:p>
        <a:p>
          <a:pPr>
            <a:spcAft>
              <a:spcPct val="35000"/>
            </a:spcAft>
            <a:buNone/>
          </a:pPr>
          <a:r>
            <a:rPr lang="en-GB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Promoting Healthier Populations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E257A8C-076A-4713-98A8-33C4A4F7A883}" type="parTrans" cxnId="{26EF76D1-42BC-4773-8A6D-F623477F3EBD}">
      <dgm:prSet/>
      <dgm:spPr/>
      <dgm:t>
        <a:bodyPr/>
        <a:lstStyle/>
        <a:p>
          <a:endParaRPr lang="en-US"/>
        </a:p>
      </dgm:t>
    </dgm:pt>
    <dgm:pt modelId="{921774C9-73D7-4985-B93C-776799642948}" type="sibTrans" cxnId="{26EF76D1-42BC-4773-8A6D-F623477F3EBD}">
      <dgm:prSet/>
      <dgm:spPr/>
      <dgm:t>
        <a:bodyPr/>
        <a:lstStyle/>
        <a:p>
          <a:endParaRPr lang="en-US"/>
        </a:p>
      </dgm:t>
    </dgm:pt>
    <dgm:pt modelId="{D131057B-6BFD-4ABE-9546-4FB93B9A1F43}">
      <dgm:prSet phldrT="[Text]"/>
      <dgm:spPr>
        <a:xfrm rot="10800000">
          <a:off x="1903703" y="4357367"/>
          <a:ext cx="6448139" cy="1118192"/>
        </a:xfrm>
        <a:prstGeom prst="homePlat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spcAft>
              <a:spcPts val="300"/>
            </a:spcAft>
            <a:buNone/>
          </a:pPr>
          <a:r>
            <a:rPr lang="en-GB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STRATEGIC PRIORITY 4: 	</a:t>
          </a:r>
        </a:p>
        <a:p>
          <a:pPr>
            <a:spcAft>
              <a:spcPct val="35000"/>
            </a:spcAft>
            <a:buNone/>
          </a:pPr>
          <a:r>
            <a:rPr lang="en-GB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Strengthening Leadership,                    Governance and Enabling Functions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31E2274-4E2A-4F5F-BF30-EDEEF4DDF3E4}" type="parTrans" cxnId="{39FF6238-579C-4A0F-9B29-4C068810B4CE}">
      <dgm:prSet/>
      <dgm:spPr/>
      <dgm:t>
        <a:bodyPr/>
        <a:lstStyle/>
        <a:p>
          <a:endParaRPr lang="en-US"/>
        </a:p>
      </dgm:t>
    </dgm:pt>
    <dgm:pt modelId="{37A40E2A-01A2-4FF2-AC12-EABE496D936C}" type="sibTrans" cxnId="{39FF6238-579C-4A0F-9B29-4C068810B4CE}">
      <dgm:prSet/>
      <dgm:spPr/>
      <dgm:t>
        <a:bodyPr/>
        <a:lstStyle/>
        <a:p>
          <a:endParaRPr lang="en-US"/>
        </a:p>
      </dgm:t>
    </dgm:pt>
    <dgm:pt modelId="{BDD7199A-AF59-4413-8309-4EB605E3CCA5}" type="pres">
      <dgm:prSet presAssocID="{224F72C5-778C-4314-AC34-2DA1538A74DD}" presName="linearFlow" presStyleCnt="0">
        <dgm:presLayoutVars>
          <dgm:dir/>
          <dgm:resizeHandles val="exact"/>
        </dgm:presLayoutVars>
      </dgm:prSet>
      <dgm:spPr/>
    </dgm:pt>
    <dgm:pt modelId="{C4C90872-BAEB-4D39-9D22-73734A0BFEF7}" type="pres">
      <dgm:prSet presAssocID="{C485CE2A-7196-4FDC-AC96-9A74CD0A7964}" presName="composite" presStyleCnt="0"/>
      <dgm:spPr/>
    </dgm:pt>
    <dgm:pt modelId="{64738FE3-6E24-4736-B8A2-00128D29DE31}" type="pres">
      <dgm:prSet presAssocID="{C485CE2A-7196-4FDC-AC96-9A74CD0A7964}" presName="imgShp" presStyleLbl="fgImgPlace1" presStyleIdx="0" presStyleCnt="4"/>
      <dgm:spPr>
        <a:xfrm>
          <a:off x="1344607" y="1422"/>
          <a:ext cx="1118192" cy="1118192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0000" r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0ED72B8-39BA-47A6-A073-1A42C1CCB85D}" type="pres">
      <dgm:prSet presAssocID="{C485CE2A-7196-4FDC-AC96-9A74CD0A7964}" presName="txShp" presStyleLbl="node1" presStyleIdx="0" presStyleCnt="4">
        <dgm:presLayoutVars>
          <dgm:bulletEnabled val="1"/>
        </dgm:presLayoutVars>
      </dgm:prSet>
      <dgm:spPr/>
    </dgm:pt>
    <dgm:pt modelId="{17948941-1E97-46E1-B7BF-8DED5FAD397D}" type="pres">
      <dgm:prSet presAssocID="{FF74E461-97F4-48E2-A8A7-6AF4E975487D}" presName="spacing" presStyleCnt="0"/>
      <dgm:spPr/>
    </dgm:pt>
    <dgm:pt modelId="{D41ABC0C-9DEC-4F38-8599-CA16C2E3531F}" type="pres">
      <dgm:prSet presAssocID="{36452054-3726-47B3-8D04-8356F7C84783}" presName="composite" presStyleCnt="0"/>
      <dgm:spPr/>
    </dgm:pt>
    <dgm:pt modelId="{82E93CFD-4E7C-4B7F-A9BB-C96F2FC135FD}" type="pres">
      <dgm:prSet presAssocID="{36452054-3726-47B3-8D04-8356F7C84783}" presName="imgShp" presStyleLbl="fgImgPlace1" presStyleIdx="1" presStyleCnt="4"/>
      <dgm:spPr>
        <a:xfrm>
          <a:off x="1344607" y="1453404"/>
          <a:ext cx="1118192" cy="1118192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39000" b="-39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5977D72E-A796-49D9-90A9-DEA3D6D84AE1}" type="pres">
      <dgm:prSet presAssocID="{36452054-3726-47B3-8D04-8356F7C84783}" presName="txShp" presStyleLbl="node1" presStyleIdx="1" presStyleCnt="4">
        <dgm:presLayoutVars>
          <dgm:bulletEnabled val="1"/>
        </dgm:presLayoutVars>
      </dgm:prSet>
      <dgm:spPr/>
    </dgm:pt>
    <dgm:pt modelId="{7A60B537-ACF9-4559-8880-1D91062920C8}" type="pres">
      <dgm:prSet presAssocID="{FE6DDA1E-768C-4068-B22C-7744BDF47B98}" presName="spacing" presStyleCnt="0"/>
      <dgm:spPr/>
    </dgm:pt>
    <dgm:pt modelId="{BF6F1A1F-AC03-48B3-AF0B-6A00DAB2AB0B}" type="pres">
      <dgm:prSet presAssocID="{3CC1A9F2-D60A-4E72-B5D1-FF1C038AECA9}" presName="composite" presStyleCnt="0"/>
      <dgm:spPr/>
    </dgm:pt>
    <dgm:pt modelId="{FDA30150-488E-43B5-9263-3DD9B4CDC504}" type="pres">
      <dgm:prSet presAssocID="{3CC1A9F2-D60A-4E72-B5D1-FF1C038AECA9}" presName="imgShp" presStyleLbl="fgImgPlace1" presStyleIdx="2" presStyleCnt="4"/>
      <dgm:spPr>
        <a:xfrm>
          <a:off x="1344607" y="2905385"/>
          <a:ext cx="1118192" cy="1118192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46000" r="-46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818E697-B6E8-4C91-84B7-831A0E54E6FC}" type="pres">
      <dgm:prSet presAssocID="{3CC1A9F2-D60A-4E72-B5D1-FF1C038AECA9}" presName="txShp" presStyleLbl="node1" presStyleIdx="2" presStyleCnt="4">
        <dgm:presLayoutVars>
          <dgm:bulletEnabled val="1"/>
        </dgm:presLayoutVars>
      </dgm:prSet>
      <dgm:spPr/>
    </dgm:pt>
    <dgm:pt modelId="{BAB54229-F9EC-49E1-AE69-F8A01AF28741}" type="pres">
      <dgm:prSet presAssocID="{921774C9-73D7-4985-B93C-776799642948}" presName="spacing" presStyleCnt="0"/>
      <dgm:spPr/>
    </dgm:pt>
    <dgm:pt modelId="{B173A582-FD8D-4374-9AAB-7F609FE87335}" type="pres">
      <dgm:prSet presAssocID="{D131057B-6BFD-4ABE-9546-4FB93B9A1F43}" presName="composite" presStyleCnt="0"/>
      <dgm:spPr/>
    </dgm:pt>
    <dgm:pt modelId="{82CB8C64-971A-416A-874E-5C881898A03D}" type="pres">
      <dgm:prSet presAssocID="{D131057B-6BFD-4ABE-9546-4FB93B9A1F43}" presName="imgShp" presStyleLbl="fgImgPlace1" presStyleIdx="3" presStyleCnt="4"/>
      <dgm:spPr>
        <a:xfrm>
          <a:off x="1344607" y="4357367"/>
          <a:ext cx="1118192" cy="1118192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EAE4B83B-5DE0-44F6-95EA-9C9CF3076283}" type="pres">
      <dgm:prSet presAssocID="{D131057B-6BFD-4ABE-9546-4FB93B9A1F43}" presName="txShp" presStyleLbl="node1" presStyleIdx="3" presStyleCnt="4">
        <dgm:presLayoutVars>
          <dgm:bulletEnabled val="1"/>
        </dgm:presLayoutVars>
      </dgm:prSet>
      <dgm:spPr/>
    </dgm:pt>
  </dgm:ptLst>
  <dgm:cxnLst>
    <dgm:cxn modelId="{2C6C3107-CF9B-48DF-8405-80E4B229E008}" type="presOf" srcId="{3CC1A9F2-D60A-4E72-B5D1-FF1C038AECA9}" destId="{0818E697-B6E8-4C91-84B7-831A0E54E6FC}" srcOrd="0" destOrd="0" presId="urn:microsoft.com/office/officeart/2005/8/layout/vList3"/>
    <dgm:cxn modelId="{109B2B11-DF8D-49B7-8C94-B8D592D48A1F}" type="presOf" srcId="{36452054-3726-47B3-8D04-8356F7C84783}" destId="{5977D72E-A796-49D9-90A9-DEA3D6D84AE1}" srcOrd="0" destOrd="0" presId="urn:microsoft.com/office/officeart/2005/8/layout/vList3"/>
    <dgm:cxn modelId="{39FF6238-579C-4A0F-9B29-4C068810B4CE}" srcId="{224F72C5-778C-4314-AC34-2DA1538A74DD}" destId="{D131057B-6BFD-4ABE-9546-4FB93B9A1F43}" srcOrd="3" destOrd="0" parTransId="{031E2274-4E2A-4F5F-BF30-EDEEF4DDF3E4}" sibTransId="{37A40E2A-01A2-4FF2-AC12-EABE496D936C}"/>
    <dgm:cxn modelId="{F5B6D769-43B5-4D5A-AFDD-C5DA21CA95F2}" srcId="{224F72C5-778C-4314-AC34-2DA1538A74DD}" destId="{C485CE2A-7196-4FDC-AC96-9A74CD0A7964}" srcOrd="0" destOrd="0" parTransId="{22A544EC-B854-4044-B94E-53E64503D51C}" sibTransId="{FF74E461-97F4-48E2-A8A7-6AF4E975487D}"/>
    <dgm:cxn modelId="{DD0FA878-04C9-4EDF-99BD-B1EE0EF16231}" type="presOf" srcId="{C485CE2A-7196-4FDC-AC96-9A74CD0A7964}" destId="{C0ED72B8-39BA-47A6-A073-1A42C1CCB85D}" srcOrd="0" destOrd="0" presId="urn:microsoft.com/office/officeart/2005/8/layout/vList3"/>
    <dgm:cxn modelId="{C229F685-59C7-4579-8006-ECC18323BFB2}" srcId="{224F72C5-778C-4314-AC34-2DA1538A74DD}" destId="{36452054-3726-47B3-8D04-8356F7C84783}" srcOrd="1" destOrd="0" parTransId="{A9FFC2A1-1633-4843-B87D-5A96DB92F6FD}" sibTransId="{FE6DDA1E-768C-4068-B22C-7744BDF47B98}"/>
    <dgm:cxn modelId="{49FDB4A5-715A-48DE-94D7-91C5C50D2F05}" type="presOf" srcId="{D131057B-6BFD-4ABE-9546-4FB93B9A1F43}" destId="{EAE4B83B-5DE0-44F6-95EA-9C9CF3076283}" srcOrd="0" destOrd="0" presId="urn:microsoft.com/office/officeart/2005/8/layout/vList3"/>
    <dgm:cxn modelId="{26EF76D1-42BC-4773-8A6D-F623477F3EBD}" srcId="{224F72C5-778C-4314-AC34-2DA1538A74DD}" destId="{3CC1A9F2-D60A-4E72-B5D1-FF1C038AECA9}" srcOrd="2" destOrd="0" parTransId="{6E257A8C-076A-4713-98A8-33C4A4F7A883}" sibTransId="{921774C9-73D7-4985-B93C-776799642948}"/>
    <dgm:cxn modelId="{F86650DC-CE93-48F8-9EFF-AD755DD7E306}" type="presOf" srcId="{224F72C5-778C-4314-AC34-2DA1538A74DD}" destId="{BDD7199A-AF59-4413-8309-4EB605E3CCA5}" srcOrd="0" destOrd="0" presId="urn:microsoft.com/office/officeart/2005/8/layout/vList3"/>
    <dgm:cxn modelId="{FCE1090B-45D5-4762-9687-469D795048DD}" type="presParOf" srcId="{BDD7199A-AF59-4413-8309-4EB605E3CCA5}" destId="{C4C90872-BAEB-4D39-9D22-73734A0BFEF7}" srcOrd="0" destOrd="0" presId="urn:microsoft.com/office/officeart/2005/8/layout/vList3"/>
    <dgm:cxn modelId="{F902CF91-E151-482F-B9FF-7DA253BB3795}" type="presParOf" srcId="{C4C90872-BAEB-4D39-9D22-73734A0BFEF7}" destId="{64738FE3-6E24-4736-B8A2-00128D29DE31}" srcOrd="0" destOrd="0" presId="urn:microsoft.com/office/officeart/2005/8/layout/vList3"/>
    <dgm:cxn modelId="{4C1DCC8C-B2DB-4DAC-A988-4568984477AD}" type="presParOf" srcId="{C4C90872-BAEB-4D39-9D22-73734A0BFEF7}" destId="{C0ED72B8-39BA-47A6-A073-1A42C1CCB85D}" srcOrd="1" destOrd="0" presId="urn:microsoft.com/office/officeart/2005/8/layout/vList3"/>
    <dgm:cxn modelId="{22EEAF7B-3339-4E04-802B-1FD861793501}" type="presParOf" srcId="{BDD7199A-AF59-4413-8309-4EB605E3CCA5}" destId="{17948941-1E97-46E1-B7BF-8DED5FAD397D}" srcOrd="1" destOrd="0" presId="urn:microsoft.com/office/officeart/2005/8/layout/vList3"/>
    <dgm:cxn modelId="{E7022CFE-179C-47E4-A90C-0333685BC3B6}" type="presParOf" srcId="{BDD7199A-AF59-4413-8309-4EB605E3CCA5}" destId="{D41ABC0C-9DEC-4F38-8599-CA16C2E3531F}" srcOrd="2" destOrd="0" presId="urn:microsoft.com/office/officeart/2005/8/layout/vList3"/>
    <dgm:cxn modelId="{A340A6C5-386B-4EAF-8818-B890957F32BC}" type="presParOf" srcId="{D41ABC0C-9DEC-4F38-8599-CA16C2E3531F}" destId="{82E93CFD-4E7C-4B7F-A9BB-C96F2FC135FD}" srcOrd="0" destOrd="0" presId="urn:microsoft.com/office/officeart/2005/8/layout/vList3"/>
    <dgm:cxn modelId="{9BAB114B-C909-45DD-928B-F321F30DD3DB}" type="presParOf" srcId="{D41ABC0C-9DEC-4F38-8599-CA16C2E3531F}" destId="{5977D72E-A796-49D9-90A9-DEA3D6D84AE1}" srcOrd="1" destOrd="0" presId="urn:microsoft.com/office/officeart/2005/8/layout/vList3"/>
    <dgm:cxn modelId="{AC89B977-A302-4301-92CD-3786DF879479}" type="presParOf" srcId="{BDD7199A-AF59-4413-8309-4EB605E3CCA5}" destId="{7A60B537-ACF9-4559-8880-1D91062920C8}" srcOrd="3" destOrd="0" presId="urn:microsoft.com/office/officeart/2005/8/layout/vList3"/>
    <dgm:cxn modelId="{1A97F415-6624-414C-B849-6F55ABC78FE8}" type="presParOf" srcId="{BDD7199A-AF59-4413-8309-4EB605E3CCA5}" destId="{BF6F1A1F-AC03-48B3-AF0B-6A00DAB2AB0B}" srcOrd="4" destOrd="0" presId="urn:microsoft.com/office/officeart/2005/8/layout/vList3"/>
    <dgm:cxn modelId="{C6D47ECE-AEB5-4B26-806E-9A424FD41F93}" type="presParOf" srcId="{BF6F1A1F-AC03-48B3-AF0B-6A00DAB2AB0B}" destId="{FDA30150-488E-43B5-9263-3DD9B4CDC504}" srcOrd="0" destOrd="0" presId="urn:microsoft.com/office/officeart/2005/8/layout/vList3"/>
    <dgm:cxn modelId="{4E4686DA-C8ED-4452-B056-D68C8F44A394}" type="presParOf" srcId="{BF6F1A1F-AC03-48B3-AF0B-6A00DAB2AB0B}" destId="{0818E697-B6E8-4C91-84B7-831A0E54E6FC}" srcOrd="1" destOrd="0" presId="urn:microsoft.com/office/officeart/2005/8/layout/vList3"/>
    <dgm:cxn modelId="{0EF65D34-E97F-47B3-B1F1-D0719599B795}" type="presParOf" srcId="{BDD7199A-AF59-4413-8309-4EB605E3CCA5}" destId="{BAB54229-F9EC-49E1-AE69-F8A01AF28741}" srcOrd="5" destOrd="0" presId="urn:microsoft.com/office/officeart/2005/8/layout/vList3"/>
    <dgm:cxn modelId="{ADB2E0AB-2487-4689-9F53-617BC8557A1C}" type="presParOf" srcId="{BDD7199A-AF59-4413-8309-4EB605E3CCA5}" destId="{B173A582-FD8D-4374-9AAB-7F609FE87335}" srcOrd="6" destOrd="0" presId="urn:microsoft.com/office/officeart/2005/8/layout/vList3"/>
    <dgm:cxn modelId="{FE106F4A-A7A6-44FE-8D7D-9A194C8E3EB7}" type="presParOf" srcId="{B173A582-FD8D-4374-9AAB-7F609FE87335}" destId="{82CB8C64-971A-416A-874E-5C881898A03D}" srcOrd="0" destOrd="0" presId="urn:microsoft.com/office/officeart/2005/8/layout/vList3"/>
    <dgm:cxn modelId="{FB43B4BD-B9B6-4F98-901E-DFFFF0C79C35}" type="presParOf" srcId="{B173A582-FD8D-4374-9AAB-7F609FE87335}" destId="{EAE4B83B-5DE0-44F6-95EA-9C9CF307628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CD8842-ED87-4F2E-B982-9E558FB93C59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</dgm:pt>
    <dgm:pt modelId="{C6395355-E998-4EDA-B8FC-8ED0427D16AB}">
      <dgm:prSet phldrT="[Text]"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GOALS</a:t>
          </a:r>
          <a:br>
            <a:rPr lang="en-US" dirty="0">
              <a:solidFill>
                <a:srgbClr val="002060"/>
              </a:solidFill>
            </a:rPr>
          </a:br>
          <a:r>
            <a:rPr lang="en-US" dirty="0">
              <a:solidFill>
                <a:srgbClr val="002060"/>
              </a:solidFill>
            </a:rPr>
            <a:t>(17)</a:t>
          </a:r>
          <a:endParaRPr lang="en-GB" dirty="0">
            <a:solidFill>
              <a:srgbClr val="002060"/>
            </a:solidFill>
          </a:endParaRPr>
        </a:p>
      </dgm:t>
    </dgm:pt>
    <dgm:pt modelId="{A00BC4C6-9520-4704-AF32-7C4951A7E6B7}" type="parTrans" cxnId="{D54D5AA9-A177-4949-ACB8-782E4469A912}">
      <dgm:prSet/>
      <dgm:spPr/>
      <dgm:t>
        <a:bodyPr/>
        <a:lstStyle/>
        <a:p>
          <a:endParaRPr lang="en-GB"/>
        </a:p>
      </dgm:t>
    </dgm:pt>
    <dgm:pt modelId="{B74AC878-DBB1-4A94-B4EE-13E6C2A0B52C}" type="sibTrans" cxnId="{D54D5AA9-A177-4949-ACB8-782E4469A912}">
      <dgm:prSet/>
      <dgm:spPr/>
      <dgm:t>
        <a:bodyPr/>
        <a:lstStyle/>
        <a:p>
          <a:endParaRPr lang="en-GB"/>
        </a:p>
      </dgm:t>
    </dgm:pt>
    <dgm:pt modelId="{520D5218-03C2-40C3-9708-AB48FC4389B4}">
      <dgm:prSet phldrT="[Text]"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TARGETS</a:t>
          </a:r>
          <a:br>
            <a:rPr lang="en-US" dirty="0">
              <a:solidFill>
                <a:srgbClr val="002060"/>
              </a:solidFill>
            </a:rPr>
          </a:br>
          <a:r>
            <a:rPr lang="en-US" dirty="0">
              <a:solidFill>
                <a:srgbClr val="002060"/>
              </a:solidFill>
            </a:rPr>
            <a:t>(169)</a:t>
          </a:r>
          <a:endParaRPr lang="en-GB" dirty="0">
            <a:solidFill>
              <a:srgbClr val="002060"/>
            </a:solidFill>
          </a:endParaRPr>
        </a:p>
      </dgm:t>
    </dgm:pt>
    <dgm:pt modelId="{02D7F173-519F-4D71-B917-49403D9FE1D6}" type="parTrans" cxnId="{C90530C7-6D1B-49BD-816F-A84A91F88FE1}">
      <dgm:prSet/>
      <dgm:spPr/>
      <dgm:t>
        <a:bodyPr/>
        <a:lstStyle/>
        <a:p>
          <a:endParaRPr lang="en-GB"/>
        </a:p>
      </dgm:t>
    </dgm:pt>
    <dgm:pt modelId="{6342314A-6E45-4DC0-8EA3-0AFCD0492C88}" type="sibTrans" cxnId="{C90530C7-6D1B-49BD-816F-A84A91F88FE1}">
      <dgm:prSet/>
      <dgm:spPr/>
      <dgm:t>
        <a:bodyPr/>
        <a:lstStyle/>
        <a:p>
          <a:endParaRPr lang="en-GB"/>
        </a:p>
      </dgm:t>
    </dgm:pt>
    <dgm:pt modelId="{8C99EA32-AE3B-441F-8116-27DCC23B0C26}">
      <dgm:prSet phldrT="[Text]"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INDICATORS</a:t>
          </a:r>
          <a:br>
            <a:rPr lang="en-US" dirty="0">
              <a:solidFill>
                <a:srgbClr val="002060"/>
              </a:solidFill>
            </a:rPr>
          </a:br>
          <a:r>
            <a:rPr lang="en-US" dirty="0">
              <a:solidFill>
                <a:srgbClr val="002060"/>
              </a:solidFill>
            </a:rPr>
            <a:t>(230)</a:t>
          </a:r>
          <a:endParaRPr lang="en-GB" dirty="0">
            <a:solidFill>
              <a:srgbClr val="002060"/>
            </a:solidFill>
          </a:endParaRPr>
        </a:p>
      </dgm:t>
    </dgm:pt>
    <dgm:pt modelId="{DCA08F5B-B045-4C02-B45D-483D78B603FE}" type="parTrans" cxnId="{E569318E-6FB1-4879-82EF-56A4C2DD61D3}">
      <dgm:prSet/>
      <dgm:spPr/>
      <dgm:t>
        <a:bodyPr/>
        <a:lstStyle/>
        <a:p>
          <a:endParaRPr lang="en-GB"/>
        </a:p>
      </dgm:t>
    </dgm:pt>
    <dgm:pt modelId="{EEBC9237-28E5-4E92-8E9B-E17D39194609}" type="sibTrans" cxnId="{E569318E-6FB1-4879-82EF-56A4C2DD61D3}">
      <dgm:prSet/>
      <dgm:spPr/>
      <dgm:t>
        <a:bodyPr/>
        <a:lstStyle/>
        <a:p>
          <a:endParaRPr lang="en-GB"/>
        </a:p>
      </dgm:t>
    </dgm:pt>
    <dgm:pt modelId="{CFEC7EA6-95BA-458E-A6AD-B8D70705D42F}" type="pres">
      <dgm:prSet presAssocID="{CECD8842-ED87-4F2E-B982-9E558FB93C59}" presName="linearFlow" presStyleCnt="0">
        <dgm:presLayoutVars>
          <dgm:resizeHandles val="exact"/>
        </dgm:presLayoutVars>
      </dgm:prSet>
      <dgm:spPr/>
    </dgm:pt>
    <dgm:pt modelId="{37E977B7-72F0-4F2F-B8C6-FD08970F255B}" type="pres">
      <dgm:prSet presAssocID="{C6395355-E998-4EDA-B8FC-8ED0427D16AB}" presName="node" presStyleLbl="node1" presStyleIdx="0" presStyleCnt="3">
        <dgm:presLayoutVars>
          <dgm:bulletEnabled val="1"/>
        </dgm:presLayoutVars>
      </dgm:prSet>
      <dgm:spPr/>
    </dgm:pt>
    <dgm:pt modelId="{D560D9F4-ECCB-4056-856E-0C5A457A5341}" type="pres">
      <dgm:prSet presAssocID="{B74AC878-DBB1-4A94-B4EE-13E6C2A0B52C}" presName="sibTrans" presStyleLbl="sibTrans2D1" presStyleIdx="0" presStyleCnt="2"/>
      <dgm:spPr/>
    </dgm:pt>
    <dgm:pt modelId="{6BAEC242-D795-4F61-85AD-D1F5B7164B24}" type="pres">
      <dgm:prSet presAssocID="{B74AC878-DBB1-4A94-B4EE-13E6C2A0B52C}" presName="connectorText" presStyleLbl="sibTrans2D1" presStyleIdx="0" presStyleCnt="2"/>
      <dgm:spPr/>
    </dgm:pt>
    <dgm:pt modelId="{504EC936-EF2E-45D9-AE12-49C12DAA48D8}" type="pres">
      <dgm:prSet presAssocID="{520D5218-03C2-40C3-9708-AB48FC4389B4}" presName="node" presStyleLbl="node1" presStyleIdx="1" presStyleCnt="3">
        <dgm:presLayoutVars>
          <dgm:bulletEnabled val="1"/>
        </dgm:presLayoutVars>
      </dgm:prSet>
      <dgm:spPr/>
    </dgm:pt>
    <dgm:pt modelId="{8418A74F-17C7-480A-A35A-918DC55F5FA8}" type="pres">
      <dgm:prSet presAssocID="{6342314A-6E45-4DC0-8EA3-0AFCD0492C88}" presName="sibTrans" presStyleLbl="sibTrans2D1" presStyleIdx="1" presStyleCnt="2"/>
      <dgm:spPr/>
    </dgm:pt>
    <dgm:pt modelId="{2C0F031C-C385-40EF-B4A1-A0F17BD35D23}" type="pres">
      <dgm:prSet presAssocID="{6342314A-6E45-4DC0-8EA3-0AFCD0492C88}" presName="connectorText" presStyleLbl="sibTrans2D1" presStyleIdx="1" presStyleCnt="2"/>
      <dgm:spPr/>
    </dgm:pt>
    <dgm:pt modelId="{ADAA12CB-9115-4AF0-9B8A-C1E824A9FF1C}" type="pres">
      <dgm:prSet presAssocID="{8C99EA32-AE3B-441F-8116-27DCC23B0C26}" presName="node" presStyleLbl="node1" presStyleIdx="2" presStyleCnt="3">
        <dgm:presLayoutVars>
          <dgm:bulletEnabled val="1"/>
        </dgm:presLayoutVars>
      </dgm:prSet>
      <dgm:spPr/>
    </dgm:pt>
  </dgm:ptLst>
  <dgm:cxnLst>
    <dgm:cxn modelId="{FFA4C717-09A9-46F9-B3E9-1DE59D684DE8}" type="presOf" srcId="{6342314A-6E45-4DC0-8EA3-0AFCD0492C88}" destId="{8418A74F-17C7-480A-A35A-918DC55F5FA8}" srcOrd="0" destOrd="0" presId="urn:microsoft.com/office/officeart/2005/8/layout/process2"/>
    <dgm:cxn modelId="{B0AD921C-8FF0-422B-A865-E0E14A071D8B}" type="presOf" srcId="{8C99EA32-AE3B-441F-8116-27DCC23B0C26}" destId="{ADAA12CB-9115-4AF0-9B8A-C1E824A9FF1C}" srcOrd="0" destOrd="0" presId="urn:microsoft.com/office/officeart/2005/8/layout/process2"/>
    <dgm:cxn modelId="{B6F1FF4B-6F8A-4BBB-9B84-BA449CE23254}" type="presOf" srcId="{B74AC878-DBB1-4A94-B4EE-13E6C2A0B52C}" destId="{6BAEC242-D795-4F61-85AD-D1F5B7164B24}" srcOrd="1" destOrd="0" presId="urn:microsoft.com/office/officeart/2005/8/layout/process2"/>
    <dgm:cxn modelId="{C3DA8F4F-45B2-4EBC-9CAF-88036AD51BF7}" type="presOf" srcId="{CECD8842-ED87-4F2E-B982-9E558FB93C59}" destId="{CFEC7EA6-95BA-458E-A6AD-B8D70705D42F}" srcOrd="0" destOrd="0" presId="urn:microsoft.com/office/officeart/2005/8/layout/process2"/>
    <dgm:cxn modelId="{2CCC4853-EC7E-4173-8E0C-073B15583682}" type="presOf" srcId="{520D5218-03C2-40C3-9708-AB48FC4389B4}" destId="{504EC936-EF2E-45D9-AE12-49C12DAA48D8}" srcOrd="0" destOrd="0" presId="urn:microsoft.com/office/officeart/2005/8/layout/process2"/>
    <dgm:cxn modelId="{92DAD983-DBB3-49F6-831E-4B8ED4BAC72C}" type="presOf" srcId="{C6395355-E998-4EDA-B8FC-8ED0427D16AB}" destId="{37E977B7-72F0-4F2F-B8C6-FD08970F255B}" srcOrd="0" destOrd="0" presId="urn:microsoft.com/office/officeart/2005/8/layout/process2"/>
    <dgm:cxn modelId="{E569318E-6FB1-4879-82EF-56A4C2DD61D3}" srcId="{CECD8842-ED87-4F2E-B982-9E558FB93C59}" destId="{8C99EA32-AE3B-441F-8116-27DCC23B0C26}" srcOrd="2" destOrd="0" parTransId="{DCA08F5B-B045-4C02-B45D-483D78B603FE}" sibTransId="{EEBC9237-28E5-4E92-8E9B-E17D39194609}"/>
    <dgm:cxn modelId="{D54D5AA9-A177-4949-ACB8-782E4469A912}" srcId="{CECD8842-ED87-4F2E-B982-9E558FB93C59}" destId="{C6395355-E998-4EDA-B8FC-8ED0427D16AB}" srcOrd="0" destOrd="0" parTransId="{A00BC4C6-9520-4704-AF32-7C4951A7E6B7}" sibTransId="{B74AC878-DBB1-4A94-B4EE-13E6C2A0B52C}"/>
    <dgm:cxn modelId="{B52B19BD-161C-4A7B-B46C-D7A64D636810}" type="presOf" srcId="{B74AC878-DBB1-4A94-B4EE-13E6C2A0B52C}" destId="{D560D9F4-ECCB-4056-856E-0C5A457A5341}" srcOrd="0" destOrd="0" presId="urn:microsoft.com/office/officeart/2005/8/layout/process2"/>
    <dgm:cxn modelId="{C90530C7-6D1B-49BD-816F-A84A91F88FE1}" srcId="{CECD8842-ED87-4F2E-B982-9E558FB93C59}" destId="{520D5218-03C2-40C3-9708-AB48FC4389B4}" srcOrd="1" destOrd="0" parTransId="{02D7F173-519F-4D71-B917-49403D9FE1D6}" sibTransId="{6342314A-6E45-4DC0-8EA3-0AFCD0492C88}"/>
    <dgm:cxn modelId="{92EB54CB-038C-4FD1-B277-6B9C2A04B020}" type="presOf" srcId="{6342314A-6E45-4DC0-8EA3-0AFCD0492C88}" destId="{2C0F031C-C385-40EF-B4A1-A0F17BD35D23}" srcOrd="1" destOrd="0" presId="urn:microsoft.com/office/officeart/2005/8/layout/process2"/>
    <dgm:cxn modelId="{0703003C-535F-4EF1-B6C3-43E49294E6C5}" type="presParOf" srcId="{CFEC7EA6-95BA-458E-A6AD-B8D70705D42F}" destId="{37E977B7-72F0-4F2F-B8C6-FD08970F255B}" srcOrd="0" destOrd="0" presId="urn:microsoft.com/office/officeart/2005/8/layout/process2"/>
    <dgm:cxn modelId="{4732C922-44E8-4C22-9608-85CEF2B5D82F}" type="presParOf" srcId="{CFEC7EA6-95BA-458E-A6AD-B8D70705D42F}" destId="{D560D9F4-ECCB-4056-856E-0C5A457A5341}" srcOrd="1" destOrd="0" presId="urn:microsoft.com/office/officeart/2005/8/layout/process2"/>
    <dgm:cxn modelId="{60E921C2-D9EB-4BC2-9833-31A191AC4DC8}" type="presParOf" srcId="{D560D9F4-ECCB-4056-856E-0C5A457A5341}" destId="{6BAEC242-D795-4F61-85AD-D1F5B7164B24}" srcOrd="0" destOrd="0" presId="urn:microsoft.com/office/officeart/2005/8/layout/process2"/>
    <dgm:cxn modelId="{7BEF33E9-B0C2-4ADE-92CB-9ECE44D5AF1B}" type="presParOf" srcId="{CFEC7EA6-95BA-458E-A6AD-B8D70705D42F}" destId="{504EC936-EF2E-45D9-AE12-49C12DAA48D8}" srcOrd="2" destOrd="0" presId="urn:microsoft.com/office/officeart/2005/8/layout/process2"/>
    <dgm:cxn modelId="{BAABA7CF-618A-41A0-BB58-1E1D91FF0B21}" type="presParOf" srcId="{CFEC7EA6-95BA-458E-A6AD-B8D70705D42F}" destId="{8418A74F-17C7-480A-A35A-918DC55F5FA8}" srcOrd="3" destOrd="0" presId="urn:microsoft.com/office/officeart/2005/8/layout/process2"/>
    <dgm:cxn modelId="{BD25F53F-2D07-427C-8D3D-0A5F2451C3BF}" type="presParOf" srcId="{8418A74F-17C7-480A-A35A-918DC55F5FA8}" destId="{2C0F031C-C385-40EF-B4A1-A0F17BD35D23}" srcOrd="0" destOrd="0" presId="urn:microsoft.com/office/officeart/2005/8/layout/process2"/>
    <dgm:cxn modelId="{302F5A13-8408-4B9B-BC1C-BB3A79D0B017}" type="presParOf" srcId="{CFEC7EA6-95BA-458E-A6AD-B8D70705D42F}" destId="{ADAA12CB-9115-4AF0-9B8A-C1E824A9FF1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D72B8-39BA-47A6-A073-1A42C1CCB85D}">
      <dsp:nvSpPr>
        <dsp:cNvPr id="0" name=""/>
        <dsp:cNvSpPr/>
      </dsp:nvSpPr>
      <dsp:spPr>
        <a:xfrm rot="10800000">
          <a:off x="1639059" y="1957"/>
          <a:ext cx="5513848" cy="1000931"/>
        </a:xfrm>
        <a:prstGeom prst="homePlate">
          <a:avLst/>
        </a:prstGeom>
        <a:solidFill>
          <a:srgbClr val="00B0F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38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GB" sz="19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STRATEGIC PRIORITY 1: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Advancing Universal Health Coverage (UHC) </a:t>
          </a:r>
          <a:endParaRPr lang="en-US" sz="1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889292" y="1957"/>
        <a:ext cx="5263615" cy="1000931"/>
      </dsp:txXfrm>
    </dsp:sp>
    <dsp:sp modelId="{64738FE3-6E24-4736-B8A2-00128D29DE31}">
      <dsp:nvSpPr>
        <dsp:cNvPr id="0" name=""/>
        <dsp:cNvSpPr/>
      </dsp:nvSpPr>
      <dsp:spPr>
        <a:xfrm>
          <a:off x="1138593" y="1957"/>
          <a:ext cx="1000931" cy="100093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0000" r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7D72E-A796-49D9-90A9-DEA3D6D84AE1}">
      <dsp:nvSpPr>
        <dsp:cNvPr id="0" name=""/>
        <dsp:cNvSpPr/>
      </dsp:nvSpPr>
      <dsp:spPr>
        <a:xfrm rot="10800000">
          <a:off x="1639059" y="1301674"/>
          <a:ext cx="5513848" cy="1000931"/>
        </a:xfrm>
        <a:prstGeom prst="homePlate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38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GB" sz="19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STRATEGIC PRIORITY 2: 	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Addressing Health Emergencies</a:t>
          </a:r>
          <a:endParaRPr lang="en-US" sz="1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889292" y="1301674"/>
        <a:ext cx="5263615" cy="1000931"/>
      </dsp:txXfrm>
    </dsp:sp>
    <dsp:sp modelId="{82E93CFD-4E7C-4B7F-A9BB-C96F2FC135FD}">
      <dsp:nvSpPr>
        <dsp:cNvPr id="0" name=""/>
        <dsp:cNvSpPr/>
      </dsp:nvSpPr>
      <dsp:spPr>
        <a:xfrm>
          <a:off x="1138593" y="1301674"/>
          <a:ext cx="1000931" cy="100093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39000" b="-39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8E697-B6E8-4C91-84B7-831A0E54E6FC}">
      <dsp:nvSpPr>
        <dsp:cNvPr id="0" name=""/>
        <dsp:cNvSpPr/>
      </dsp:nvSpPr>
      <dsp:spPr>
        <a:xfrm rot="10800000">
          <a:off x="1639059" y="2601391"/>
          <a:ext cx="5513848" cy="1000931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38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GB" sz="19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STRATEGIC PRIORITY 3: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Promoting Healthier Populations</a:t>
          </a:r>
          <a:endParaRPr lang="en-US" sz="1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889292" y="2601391"/>
        <a:ext cx="5263615" cy="1000931"/>
      </dsp:txXfrm>
    </dsp:sp>
    <dsp:sp modelId="{FDA30150-488E-43B5-9263-3DD9B4CDC504}">
      <dsp:nvSpPr>
        <dsp:cNvPr id="0" name=""/>
        <dsp:cNvSpPr/>
      </dsp:nvSpPr>
      <dsp:spPr>
        <a:xfrm>
          <a:off x="1138593" y="2601391"/>
          <a:ext cx="1000931" cy="1000931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46000" r="-46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4B83B-5DE0-44F6-95EA-9C9CF3076283}">
      <dsp:nvSpPr>
        <dsp:cNvPr id="0" name=""/>
        <dsp:cNvSpPr/>
      </dsp:nvSpPr>
      <dsp:spPr>
        <a:xfrm rot="10800000">
          <a:off x="1639059" y="3901108"/>
          <a:ext cx="5513848" cy="1000931"/>
        </a:xfrm>
        <a:prstGeom prst="homePlat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38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GB" sz="19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STRATEGIC PRIORITY 4: 	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Strengthening Leadership,                    Governance and Enabling Functions</a:t>
          </a:r>
          <a:endParaRPr lang="en-US" sz="1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889292" y="3901108"/>
        <a:ext cx="5263615" cy="1000931"/>
      </dsp:txXfrm>
    </dsp:sp>
    <dsp:sp modelId="{82CB8C64-971A-416A-874E-5C881898A03D}">
      <dsp:nvSpPr>
        <dsp:cNvPr id="0" name=""/>
        <dsp:cNvSpPr/>
      </dsp:nvSpPr>
      <dsp:spPr>
        <a:xfrm>
          <a:off x="1138593" y="3901108"/>
          <a:ext cx="1000931" cy="1000931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977B7-72F0-4F2F-B8C6-FD08970F255B}">
      <dsp:nvSpPr>
        <dsp:cNvPr id="0" name=""/>
        <dsp:cNvSpPr/>
      </dsp:nvSpPr>
      <dsp:spPr>
        <a:xfrm>
          <a:off x="307299" y="0"/>
          <a:ext cx="1639140" cy="87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GOALS</a:t>
          </a:r>
          <a:br>
            <a:rPr lang="en-US" sz="1800" kern="1200" dirty="0">
              <a:solidFill>
                <a:srgbClr val="002060"/>
              </a:solidFill>
            </a:rPr>
          </a:br>
          <a:r>
            <a:rPr lang="en-US" sz="1800" kern="1200" dirty="0">
              <a:solidFill>
                <a:srgbClr val="002060"/>
              </a:solidFill>
            </a:rPr>
            <a:t>(17)</a:t>
          </a:r>
          <a:endParaRPr lang="en-GB" sz="1800" kern="1200" dirty="0">
            <a:solidFill>
              <a:srgbClr val="002060"/>
            </a:solidFill>
          </a:endParaRPr>
        </a:p>
      </dsp:txBody>
      <dsp:txXfrm>
        <a:off x="332989" y="25690"/>
        <a:ext cx="1587760" cy="825752"/>
      </dsp:txXfrm>
    </dsp:sp>
    <dsp:sp modelId="{D560D9F4-ECCB-4056-856E-0C5A457A5341}">
      <dsp:nvSpPr>
        <dsp:cNvPr id="0" name=""/>
        <dsp:cNvSpPr/>
      </dsp:nvSpPr>
      <dsp:spPr>
        <a:xfrm rot="5400000">
          <a:off x="962407" y="899060"/>
          <a:ext cx="328924" cy="394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1008457" y="931953"/>
        <a:ext cx="236825" cy="230247"/>
      </dsp:txXfrm>
    </dsp:sp>
    <dsp:sp modelId="{504EC936-EF2E-45D9-AE12-49C12DAA48D8}">
      <dsp:nvSpPr>
        <dsp:cNvPr id="0" name=""/>
        <dsp:cNvSpPr/>
      </dsp:nvSpPr>
      <dsp:spPr>
        <a:xfrm>
          <a:off x="307299" y="1315697"/>
          <a:ext cx="1639140" cy="87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TARGETS</a:t>
          </a:r>
          <a:br>
            <a:rPr lang="en-US" sz="1800" kern="1200" dirty="0">
              <a:solidFill>
                <a:srgbClr val="002060"/>
              </a:solidFill>
            </a:rPr>
          </a:br>
          <a:r>
            <a:rPr lang="en-US" sz="1800" kern="1200" dirty="0">
              <a:solidFill>
                <a:srgbClr val="002060"/>
              </a:solidFill>
            </a:rPr>
            <a:t>(169)</a:t>
          </a:r>
          <a:endParaRPr lang="en-GB" sz="1800" kern="1200" dirty="0">
            <a:solidFill>
              <a:srgbClr val="002060"/>
            </a:solidFill>
          </a:endParaRPr>
        </a:p>
      </dsp:txBody>
      <dsp:txXfrm>
        <a:off x="332989" y="1341387"/>
        <a:ext cx="1587760" cy="825752"/>
      </dsp:txXfrm>
    </dsp:sp>
    <dsp:sp modelId="{8418A74F-17C7-480A-A35A-918DC55F5FA8}">
      <dsp:nvSpPr>
        <dsp:cNvPr id="0" name=""/>
        <dsp:cNvSpPr/>
      </dsp:nvSpPr>
      <dsp:spPr>
        <a:xfrm rot="5400000">
          <a:off x="962407" y="2214758"/>
          <a:ext cx="328924" cy="394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1008457" y="2247651"/>
        <a:ext cx="236825" cy="230247"/>
      </dsp:txXfrm>
    </dsp:sp>
    <dsp:sp modelId="{ADAA12CB-9115-4AF0-9B8A-C1E824A9FF1C}">
      <dsp:nvSpPr>
        <dsp:cNvPr id="0" name=""/>
        <dsp:cNvSpPr/>
      </dsp:nvSpPr>
      <dsp:spPr>
        <a:xfrm>
          <a:off x="307299" y="2631396"/>
          <a:ext cx="1639140" cy="877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</a:rPr>
            <a:t>INDICATORS</a:t>
          </a:r>
          <a:br>
            <a:rPr lang="en-US" sz="1800" kern="1200" dirty="0">
              <a:solidFill>
                <a:srgbClr val="002060"/>
              </a:solidFill>
            </a:rPr>
          </a:br>
          <a:r>
            <a:rPr lang="en-US" sz="1800" kern="1200" dirty="0">
              <a:solidFill>
                <a:srgbClr val="002060"/>
              </a:solidFill>
            </a:rPr>
            <a:t>(230)</a:t>
          </a:r>
          <a:endParaRPr lang="en-GB" sz="1800" kern="1200" dirty="0">
            <a:solidFill>
              <a:srgbClr val="002060"/>
            </a:solidFill>
          </a:endParaRPr>
        </a:p>
      </dsp:txBody>
      <dsp:txXfrm>
        <a:off x="332989" y="2657086"/>
        <a:ext cx="1587760" cy="825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C04B4-4E3C-4094-B9F7-669A36479853}" type="datetimeFigureOut">
              <a:rPr lang="en-US" smtClean="0"/>
              <a:t>4/21/21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D82B5-BD15-4A25-9E3F-7A904B61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5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EAED4-8847-4776-8C65-2DFC9A1F22F6}" type="datetimeFigureOut">
              <a:rPr lang="en-US" smtClean="0"/>
              <a:t>4/21/21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7713"/>
            <a:ext cx="66548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6A000-3EEB-469B-9590-24E0063F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0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465DE450-6384-4BCA-9587-B1C3A984CF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7713"/>
            <a:ext cx="6654800" cy="3743325"/>
          </a:xfrm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496EE5C4-7D02-4804-83F0-57D742C0F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Nutrition is critical in each </a:t>
            </a:r>
          </a:p>
        </p:txBody>
      </p:sp>
      <p:sp>
        <p:nvSpPr>
          <p:cNvPr id="24580" name="Header Placeholder 3">
            <a:extLst>
              <a:ext uri="{FF2B5EF4-FFF2-40B4-BE49-F238E27FC236}">
                <a16:creationId xmlns:a16="http://schemas.microsoft.com/office/drawing/2014/main" id="{10B0DC2F-4B53-4246-AB2A-874ACF0D13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7100"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7100"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7100"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7100"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b="0">
                <a:solidFill>
                  <a:schemeClr val="tx1"/>
                </a:solidFill>
              </a:rPr>
              <a:t>World Health Organization</a:t>
            </a:r>
          </a:p>
        </p:txBody>
      </p:sp>
      <p:sp>
        <p:nvSpPr>
          <p:cNvPr id="24581" name="Date Placeholder 4">
            <a:extLst>
              <a:ext uri="{FF2B5EF4-FFF2-40B4-BE49-F238E27FC236}">
                <a16:creationId xmlns:a16="http://schemas.microsoft.com/office/drawing/2014/main" id="{4EC1FC15-574E-4145-8A13-5F9617D291D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7100"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7100"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7100"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7100"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22C7D1-50BF-4301-A0A4-881430D69A75}" type="datetime3">
              <a:rPr lang="en-US" altLang="en-US" sz="1200" b="0" smtClean="0">
                <a:solidFill>
                  <a:schemeClr val="tx1"/>
                </a:solidFill>
              </a:rPr>
              <a:pPr/>
              <a:t>21 April 2021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4582" name="Slide Number Placeholder 5">
            <a:extLst>
              <a:ext uri="{FF2B5EF4-FFF2-40B4-BE49-F238E27FC236}">
                <a16:creationId xmlns:a16="http://schemas.microsoft.com/office/drawing/2014/main" id="{87A914F5-91AF-4592-A979-66AAB4149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7100"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7100"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7100"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7100"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91AB48-79F4-43A1-BC76-5A0F82A9F7D1}" type="slidenum">
              <a:rPr lang="en-US" altLang="en-US" sz="1200" b="0">
                <a:solidFill>
                  <a:schemeClr val="tx1"/>
                </a:solidFill>
              </a:rPr>
              <a:pPr/>
              <a:t>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90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42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"/>
            <a:ext cx="3048000" cy="5992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8970243" cy="5992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853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382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0055" y="1380816"/>
            <a:ext cx="5440788" cy="4611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601" y="1380816"/>
            <a:ext cx="5440788" cy="4611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350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752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C82491-3EDE-4E6D-B1B4-27C3617E9568}" type="datetimeFigureOut">
              <a:rPr lang="en-GB">
                <a:solidFill>
                  <a:srgbClr val="000000"/>
                </a:solidFill>
              </a:rPr>
              <a:pPr/>
              <a:t>21/04/2021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00AF7DC-81FD-455A-B482-AFBF04EAD01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87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9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900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5164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0" y="4407380"/>
            <a:ext cx="10363924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0" y="2907057"/>
            <a:ext cx="10363924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666" indent="0">
              <a:buNone/>
              <a:defRPr sz="1600"/>
            </a:lvl2pPr>
            <a:lvl3pPr marL="801330" indent="0">
              <a:buNone/>
              <a:defRPr sz="1400"/>
            </a:lvl3pPr>
            <a:lvl4pPr marL="1201995" indent="0">
              <a:buNone/>
              <a:defRPr sz="1200"/>
            </a:lvl4pPr>
            <a:lvl5pPr marL="1602660" indent="0">
              <a:buNone/>
              <a:defRPr sz="1200"/>
            </a:lvl5pPr>
            <a:lvl6pPr marL="2003326" indent="0">
              <a:buNone/>
              <a:defRPr sz="1200"/>
            </a:lvl6pPr>
            <a:lvl7pPr marL="2403991" indent="0">
              <a:buNone/>
              <a:defRPr sz="1200"/>
            </a:lvl7pPr>
            <a:lvl8pPr marL="2804656" indent="0">
              <a:buNone/>
              <a:defRPr sz="1200"/>
            </a:lvl8pPr>
            <a:lvl9pPr marL="32053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404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055" y="1380816"/>
            <a:ext cx="5440788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601" y="1380816"/>
            <a:ext cx="5440788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44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5164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65" y="275013"/>
            <a:ext cx="10972076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65" y="1534880"/>
            <a:ext cx="5386489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66" indent="0">
              <a:buNone/>
              <a:defRPr sz="1800" b="1"/>
            </a:lvl2pPr>
            <a:lvl3pPr marL="801330" indent="0">
              <a:buNone/>
              <a:defRPr sz="1600" b="1"/>
            </a:lvl3pPr>
            <a:lvl4pPr marL="1201995" indent="0">
              <a:buNone/>
              <a:defRPr sz="1400" b="1"/>
            </a:lvl4pPr>
            <a:lvl5pPr marL="1602660" indent="0">
              <a:buNone/>
              <a:defRPr sz="1400" b="1"/>
            </a:lvl5pPr>
            <a:lvl6pPr marL="2003326" indent="0">
              <a:buNone/>
              <a:defRPr sz="1400" b="1"/>
            </a:lvl6pPr>
            <a:lvl7pPr marL="2403991" indent="0">
              <a:buNone/>
              <a:defRPr sz="1400" b="1"/>
            </a:lvl7pPr>
            <a:lvl8pPr marL="2804656" indent="0">
              <a:buNone/>
              <a:defRPr sz="1400" b="1"/>
            </a:lvl8pPr>
            <a:lvl9pPr marL="320532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65" y="2174174"/>
            <a:ext cx="5386489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41" y="1534880"/>
            <a:ext cx="5388300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66" indent="0">
              <a:buNone/>
              <a:defRPr sz="1800" b="1"/>
            </a:lvl2pPr>
            <a:lvl3pPr marL="801330" indent="0">
              <a:buNone/>
              <a:defRPr sz="1600" b="1"/>
            </a:lvl3pPr>
            <a:lvl4pPr marL="1201995" indent="0">
              <a:buNone/>
              <a:defRPr sz="1400" b="1"/>
            </a:lvl4pPr>
            <a:lvl5pPr marL="1602660" indent="0">
              <a:buNone/>
              <a:defRPr sz="1400" b="1"/>
            </a:lvl5pPr>
            <a:lvl6pPr marL="2003326" indent="0">
              <a:buNone/>
              <a:defRPr sz="1400" b="1"/>
            </a:lvl6pPr>
            <a:lvl7pPr marL="2403991" indent="0">
              <a:buNone/>
              <a:defRPr sz="1400" b="1"/>
            </a:lvl7pPr>
            <a:lvl8pPr marL="2804656" indent="0">
              <a:buNone/>
              <a:defRPr sz="1400" b="1"/>
            </a:lvl8pPr>
            <a:lvl9pPr marL="320532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41" y="2174174"/>
            <a:ext cx="5388300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97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50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397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65" y="273573"/>
            <a:ext cx="4010908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480" y="273571"/>
            <a:ext cx="681456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65" y="1435532"/>
            <a:ext cx="4010908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666" indent="0">
              <a:buNone/>
              <a:defRPr sz="1100"/>
            </a:lvl2pPr>
            <a:lvl3pPr marL="801330" indent="0">
              <a:buNone/>
              <a:defRPr sz="900"/>
            </a:lvl3pPr>
            <a:lvl4pPr marL="1201995" indent="0">
              <a:buNone/>
              <a:defRPr sz="800"/>
            </a:lvl4pPr>
            <a:lvl5pPr marL="1602660" indent="0">
              <a:buNone/>
              <a:defRPr sz="800"/>
            </a:lvl5pPr>
            <a:lvl6pPr marL="2003326" indent="0">
              <a:buNone/>
              <a:defRPr sz="800"/>
            </a:lvl6pPr>
            <a:lvl7pPr marL="2403991" indent="0">
              <a:buNone/>
              <a:defRPr sz="800"/>
            </a:lvl7pPr>
            <a:lvl8pPr marL="2804656" indent="0">
              <a:buNone/>
              <a:defRPr sz="800"/>
            </a:lvl8pPr>
            <a:lvl9pPr marL="320532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716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71" y="4800456"/>
            <a:ext cx="7315924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71" y="613376"/>
            <a:ext cx="7315924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666" indent="0">
              <a:buNone/>
              <a:defRPr sz="2500"/>
            </a:lvl2pPr>
            <a:lvl3pPr marL="801330" indent="0">
              <a:buNone/>
              <a:defRPr sz="2100"/>
            </a:lvl3pPr>
            <a:lvl4pPr marL="1201995" indent="0">
              <a:buNone/>
              <a:defRPr sz="1800"/>
            </a:lvl4pPr>
            <a:lvl5pPr marL="1602660" indent="0">
              <a:buNone/>
              <a:defRPr sz="1800"/>
            </a:lvl5pPr>
            <a:lvl6pPr marL="2003326" indent="0">
              <a:buNone/>
              <a:defRPr sz="1800"/>
            </a:lvl6pPr>
            <a:lvl7pPr marL="2403991" indent="0">
              <a:buNone/>
              <a:defRPr sz="1800"/>
            </a:lvl7pPr>
            <a:lvl8pPr marL="2804656" indent="0">
              <a:buNone/>
              <a:defRPr sz="1800"/>
            </a:lvl8pPr>
            <a:lvl9pPr marL="3205320" indent="0">
              <a:buNone/>
              <a:defRPr sz="18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71" y="5367757"/>
            <a:ext cx="7315924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666" indent="0">
              <a:buNone/>
              <a:defRPr sz="1100"/>
            </a:lvl2pPr>
            <a:lvl3pPr marL="801330" indent="0">
              <a:buNone/>
              <a:defRPr sz="900"/>
            </a:lvl3pPr>
            <a:lvl4pPr marL="1201995" indent="0">
              <a:buNone/>
              <a:defRPr sz="800"/>
            </a:lvl4pPr>
            <a:lvl5pPr marL="1602660" indent="0">
              <a:buNone/>
              <a:defRPr sz="800"/>
            </a:lvl5pPr>
            <a:lvl6pPr marL="2003326" indent="0">
              <a:buNone/>
              <a:defRPr sz="800"/>
            </a:lvl6pPr>
            <a:lvl7pPr marL="2403991" indent="0">
              <a:buNone/>
              <a:defRPr sz="800"/>
            </a:lvl7pPr>
            <a:lvl8pPr marL="2804656" indent="0">
              <a:buNone/>
              <a:defRPr sz="800"/>
            </a:lvl8pPr>
            <a:lvl9pPr marL="320532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289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424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"/>
            <a:ext cx="3048000" cy="5992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8970243" cy="5992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853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382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0055" y="1380816"/>
            <a:ext cx="5440788" cy="4611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601" y="1380816"/>
            <a:ext cx="5440788" cy="4611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350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752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" y="4482005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1000" b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AFRO Compliance Team  |  Compliance Officer | General Management and Coordination Cluster | AFRO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8518302" y="485184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490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0" y="4407380"/>
            <a:ext cx="10363924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0" y="2907057"/>
            <a:ext cx="10363924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666" indent="0">
              <a:buNone/>
              <a:defRPr sz="1600"/>
            </a:lvl2pPr>
            <a:lvl3pPr marL="801330" indent="0">
              <a:buNone/>
              <a:defRPr sz="1400"/>
            </a:lvl3pPr>
            <a:lvl4pPr marL="1201995" indent="0">
              <a:buNone/>
              <a:defRPr sz="1200"/>
            </a:lvl4pPr>
            <a:lvl5pPr marL="1602660" indent="0">
              <a:buNone/>
              <a:defRPr sz="1200"/>
            </a:lvl5pPr>
            <a:lvl6pPr marL="2003326" indent="0">
              <a:buNone/>
              <a:defRPr sz="1200"/>
            </a:lvl6pPr>
            <a:lvl7pPr marL="2403991" indent="0">
              <a:buNone/>
              <a:defRPr sz="1200"/>
            </a:lvl7pPr>
            <a:lvl8pPr marL="2804656" indent="0">
              <a:buNone/>
              <a:defRPr sz="1200"/>
            </a:lvl8pPr>
            <a:lvl9pPr marL="32053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404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1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5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42B9549A-089D-49A6-A567-C720F9E08F0D}" type="datetime1">
              <a:rPr lang="en-GB" smtClean="0">
                <a:solidFill>
                  <a:prstClr val="black"/>
                </a:solidFill>
              </a:rPr>
              <a:pPr/>
              <a:t>21/04/2021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>
          <a:xfrm>
            <a:off x="266701" y="6515100"/>
            <a:ext cx="3390900" cy="245488"/>
          </a:xfrm>
        </p:spPr>
        <p:txBody>
          <a:bodyPr/>
          <a:lstStyle>
            <a:lvl1pPr>
              <a:defRPr sz="1800"/>
            </a:lvl1pPr>
          </a:lstStyle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>
          <a:xfrm>
            <a:off x="11391901" y="6477000"/>
            <a:ext cx="333515" cy="283588"/>
          </a:xfrm>
        </p:spPr>
        <p:txBody>
          <a:bodyPr/>
          <a:lstStyle>
            <a:lvl1pPr>
              <a:defRPr sz="1800"/>
            </a:lvl1pPr>
          </a:lstStyle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3014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79999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C9F12FAE-9DB5-47C4-A059-A81468C70942}" type="datetime1">
              <a:rPr lang="en-GB" smtClean="0">
                <a:solidFill>
                  <a:prstClr val="black"/>
                </a:solidFill>
              </a:rPr>
              <a:pPr/>
              <a:t>21/04/2021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5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706999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3A75B89-F94B-4095-961A-D7CBDE5512AC}" type="datetime1">
              <a:rPr lang="en-GB" smtClean="0">
                <a:solidFill>
                  <a:prstClr val="black"/>
                </a:solidFill>
              </a:rPr>
              <a:pPr/>
              <a:t>21/04/2021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5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597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618EAA7-826A-4577-B4A2-540A82712EEC}" type="datetime1">
              <a:rPr lang="en-GB" smtClean="0">
                <a:solidFill>
                  <a:prstClr val="black"/>
                </a:solidFill>
              </a:rPr>
              <a:pPr/>
              <a:t>21/04/2021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5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79999" y="4039524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6234365" y="4039524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825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C8B1C686-1950-465F-A3ED-739089662BEF}" type="datetime1">
              <a:rPr lang="en-GB" smtClean="0">
                <a:solidFill>
                  <a:prstClr val="black"/>
                </a:solidFill>
              </a:rPr>
              <a:pPr/>
              <a:t>21/04/2021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4317181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4317181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8154364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8154364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5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349446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 noProof="0" dirty="0" err="1"/>
              <a:t>asdfasdEdit</a:t>
            </a:r>
            <a:r>
              <a:rPr lang="en-GB" noProof="0" dirty="0"/>
              <a:t> Master text styles</a:t>
            </a:r>
          </a:p>
          <a:p>
            <a:pPr lvl="1"/>
            <a:r>
              <a:rPr lang="en-GB" noProof="0" dirty="0" err="1"/>
              <a:t>asdfasdfasdSecoasdfnd</a:t>
            </a:r>
            <a:r>
              <a:rPr lang="en-GB" noProof="0" dirty="0"/>
              <a:t> level</a:t>
            </a:r>
          </a:p>
          <a:p>
            <a:pPr lvl="2"/>
            <a:r>
              <a:rPr lang="en-GB" noProof="0" dirty="0" err="1"/>
              <a:t>asdfasdfThird</a:t>
            </a:r>
            <a:r>
              <a:rPr lang="en-GB" noProof="0" dirty="0"/>
              <a:t>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0BD4AA36-A2B7-4BB3-B75A-2A05988F4AAC}" type="datetime1">
              <a:rPr lang="en-GB" smtClean="0">
                <a:solidFill>
                  <a:prstClr val="black"/>
                </a:solidFill>
              </a:rPr>
              <a:pPr/>
              <a:t>21/04/2021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5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4206969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FDC67982-662C-4863-809E-2FF12B72AA1C}" type="datetime1">
              <a:rPr lang="en-GB" smtClean="0">
                <a:solidFill>
                  <a:prstClr val="black"/>
                </a:solidFill>
              </a:rPr>
              <a:pPr/>
              <a:t>21/04/2021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5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848140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6C16627-77B8-406B-845A-5A553BFD4316}" type="datetime1">
              <a:rPr lang="en-GB" smtClean="0">
                <a:solidFill>
                  <a:prstClr val="black"/>
                </a:solidFill>
              </a:rPr>
              <a:pPr/>
              <a:t>21/04/2021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5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939817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AF659E-63A5-41DA-ACE8-4A3A85517C10}" type="datetime1">
              <a:rPr lang="en-GB" smtClean="0">
                <a:solidFill>
                  <a:prstClr val="black"/>
                </a:solidFill>
              </a:rPr>
              <a:pPr/>
              <a:t>21/04/2021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3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5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79999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53072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3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F0D2BE-60EB-4F7B-83AD-8E42ED1D3C23}" type="datetime1">
              <a:rPr lang="en-GB" smtClean="0">
                <a:solidFill>
                  <a:prstClr val="black"/>
                </a:solidFill>
              </a:rPr>
              <a:pPr/>
              <a:t>21/04/2021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737763" y="371958"/>
            <a:ext cx="1976400" cy="694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74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055" y="1380816"/>
            <a:ext cx="5440788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601" y="1380816"/>
            <a:ext cx="5440788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4460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C66AEF-C31F-460E-B4CD-DCDDC8C0FF7B}" type="datetime1">
              <a:rPr lang="en-GB" smtClean="0">
                <a:solidFill>
                  <a:prstClr val="black"/>
                </a:solidFill>
              </a:rPr>
              <a:pPr/>
              <a:t>21/04/2021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480002" y="1800002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5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439191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9020A7-3C9D-42C8-B0FD-38A166B00BB3}" type="datetime1">
              <a:rPr lang="en-GB" smtClean="0">
                <a:solidFill>
                  <a:prstClr val="black"/>
                </a:solidFill>
              </a:rPr>
              <a:pPr/>
              <a:t>21/04/2021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5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485821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3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518302" y="485184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9662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BB7F-B0A3-4729-BDA5-C8DF64474EC8}" type="datetime1">
              <a:rPr lang="en-GB" smtClean="0">
                <a:solidFill>
                  <a:prstClr val="black"/>
                </a:solidFill>
              </a:rPr>
              <a:pPr/>
              <a:t>21/04/2021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A28D-3AA4-4305-8D76-BC7696C00B1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96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6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29328"/>
            <a:ext cx="12192000" cy="828675"/>
          </a:xfrm>
          <a:prstGeom prst="rect">
            <a:avLst/>
          </a:prstGeom>
          <a:solidFill>
            <a:srgbClr val="268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defTabSz="457200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2" y="6029328"/>
            <a:ext cx="3467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94400" y="6248402"/>
            <a:ext cx="1016000" cy="365125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9B4854-0A71-41CF-8223-C77FAF3CDEF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46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lIns="100813" tIns="50406" rIns="100813" bIns="5040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"/>
            <a:ext cx="121920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100813" tIns="50406" rIns="100813" bIns="50406" anchor="ctr">
            <a:prstTxWarp prst="textNoShape">
              <a:avLst/>
            </a:prstTxWarp>
          </a:bodyPr>
          <a:lstStyle/>
          <a:p>
            <a:pPr defTabSz="4572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773291" y="407989"/>
            <a:ext cx="10363200" cy="506413"/>
          </a:xfrm>
          <a:prstGeom prst="rect">
            <a:avLst/>
          </a:prstGeom>
        </p:spPr>
        <p:txBody>
          <a:bodyPr/>
          <a:lstStyle>
            <a:lvl1pPr algn="l">
              <a:defRPr sz="3100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94800" y="6329550"/>
            <a:ext cx="2844800" cy="418726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fld id="{011EA07C-EE9C-40C2-ADB5-5ED734F62BC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2587" y="1663700"/>
            <a:ext cx="10606615" cy="3492500"/>
          </a:xfrm>
          <a:prstGeom prst="rect">
            <a:avLst/>
          </a:prstGeom>
        </p:spPr>
        <p:txBody>
          <a:bodyPr vert="horz"/>
          <a:lstStyle>
            <a:lvl1pPr>
              <a:defRPr sz="3100">
                <a:latin typeface="+mn-lt"/>
                <a:cs typeface="Arial"/>
              </a:defRPr>
            </a:lvl1pPr>
            <a:lvl2pPr>
              <a:defRPr sz="2600">
                <a:latin typeface="+mn-lt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6778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bIns="122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5184"/>
            <a:ext cx="7344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" y="4482001"/>
            <a:ext cx="12191999" cy="1656000"/>
          </a:xfrm>
          <a:solidFill>
            <a:schemeClr val="tx2"/>
          </a:solidFill>
        </p:spPr>
        <p:txBody>
          <a:bodyPr lIns="360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479999" y="5440855"/>
            <a:ext cx="11211172" cy="288000"/>
          </a:xfrm>
          <a:noFill/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7460679" y="485184"/>
            <a:ext cx="4230495" cy="1112400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0625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" y="6029328"/>
            <a:ext cx="12192000" cy="828675"/>
          </a:xfrm>
          <a:prstGeom prst="rect">
            <a:avLst/>
          </a:prstGeom>
          <a:solidFill>
            <a:srgbClr val="268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defTabSz="457200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2" y="6029328"/>
            <a:ext cx="3467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94400" y="6248402"/>
            <a:ext cx="1016000" cy="365125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9B4854-0A71-41CF-8223-C77FAF3CDEF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3201" y="6261101"/>
            <a:ext cx="5689600" cy="365125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altLang="en-US" b="1" baseline="14000" dirty="0">
                <a:solidFill>
                  <a:prstClr val="white"/>
                </a:solidFill>
              </a:rPr>
              <a:t>|RPM 56 , 26 - 28 April 2018, Accra</a:t>
            </a:r>
          </a:p>
        </p:txBody>
      </p:sp>
    </p:spTree>
    <p:extLst>
      <p:ext uri="{BB962C8B-B14F-4D97-AF65-F5344CB8AC3E}">
        <p14:creationId xmlns:p14="http://schemas.microsoft.com/office/powerpoint/2010/main" val="3201236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>
          <a:xfrm>
            <a:off x="480001" y="6588208"/>
            <a:ext cx="790001" cy="180000"/>
          </a:xfrm>
          <a:prstGeom prst="rect">
            <a:avLst/>
          </a:prstGeom>
        </p:spPr>
        <p:txBody>
          <a:bodyPr lIns="100813" tIns="50406" rIns="100813" bIns="50406"/>
          <a:lstStyle/>
          <a:p>
            <a:fld id="{6C17F589-1F7D-4F5F-9252-F2387F642EA0}" type="datetime1">
              <a:rPr lang="en-GB" smtClean="0">
                <a:solidFill>
                  <a:prstClr val="black"/>
                </a:solidFill>
              </a:rPr>
              <a:pPr/>
              <a:t>21/04/2021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80002" y="6293653"/>
            <a:ext cx="11226365" cy="208579"/>
          </a:xfrm>
        </p:spPr>
        <p:txBody>
          <a:bodyPr anchor="t">
            <a:normAutofit/>
          </a:bodyPr>
          <a:lstStyle>
            <a:lvl1pPr>
              <a:defRPr sz="9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487" y="1188005"/>
            <a:ext cx="8160000" cy="288925"/>
          </a:xfrm>
        </p:spPr>
        <p:txBody>
          <a:bodyPr lIns="19845" anchor="ctr">
            <a:normAutofit/>
          </a:bodyPr>
          <a:lstStyle>
            <a:lvl1pPr>
              <a:defRPr sz="1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17183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6029328"/>
            <a:ext cx="12192000" cy="828675"/>
          </a:xfrm>
          <a:prstGeom prst="rect">
            <a:avLst/>
          </a:prstGeom>
          <a:solidFill>
            <a:srgbClr val="268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defTabSz="457200">
              <a:defRPr/>
            </a:pPr>
            <a:endParaRPr lang="en-US" sz="1300">
              <a:solidFill>
                <a:prstClr val="white"/>
              </a:solidFill>
            </a:endParaRPr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2" y="6029328"/>
            <a:ext cx="3467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94400" y="6248402"/>
            <a:ext cx="1016000" cy="365125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9B4854-0A71-41CF-8223-C77FAF3CDEF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7588" y="6261101"/>
            <a:ext cx="5689600" cy="365125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altLang="en-US" b="1" baseline="14000" dirty="0">
                <a:solidFill>
                  <a:prstClr val="white"/>
                </a:solidFill>
              </a:rPr>
              <a:t>|RPM 56 , 26 - 28 April 2018, Accra</a:t>
            </a:r>
          </a:p>
        </p:txBody>
      </p:sp>
    </p:spTree>
    <p:extLst>
      <p:ext uri="{BB962C8B-B14F-4D97-AF65-F5344CB8AC3E}">
        <p14:creationId xmlns:p14="http://schemas.microsoft.com/office/powerpoint/2010/main" val="184292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65" y="275013"/>
            <a:ext cx="10972076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65" y="1534880"/>
            <a:ext cx="5386489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66" indent="0">
              <a:buNone/>
              <a:defRPr sz="1800" b="1"/>
            </a:lvl2pPr>
            <a:lvl3pPr marL="801330" indent="0">
              <a:buNone/>
              <a:defRPr sz="1600" b="1"/>
            </a:lvl3pPr>
            <a:lvl4pPr marL="1201995" indent="0">
              <a:buNone/>
              <a:defRPr sz="1400" b="1"/>
            </a:lvl4pPr>
            <a:lvl5pPr marL="1602660" indent="0">
              <a:buNone/>
              <a:defRPr sz="1400" b="1"/>
            </a:lvl5pPr>
            <a:lvl6pPr marL="2003326" indent="0">
              <a:buNone/>
              <a:defRPr sz="1400" b="1"/>
            </a:lvl6pPr>
            <a:lvl7pPr marL="2403991" indent="0">
              <a:buNone/>
              <a:defRPr sz="1400" b="1"/>
            </a:lvl7pPr>
            <a:lvl8pPr marL="2804656" indent="0">
              <a:buNone/>
              <a:defRPr sz="1400" b="1"/>
            </a:lvl8pPr>
            <a:lvl9pPr marL="320532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65" y="2174174"/>
            <a:ext cx="5386489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41" y="1534880"/>
            <a:ext cx="5388300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66" indent="0">
              <a:buNone/>
              <a:defRPr sz="1800" b="1"/>
            </a:lvl2pPr>
            <a:lvl3pPr marL="801330" indent="0">
              <a:buNone/>
              <a:defRPr sz="1600" b="1"/>
            </a:lvl3pPr>
            <a:lvl4pPr marL="1201995" indent="0">
              <a:buNone/>
              <a:defRPr sz="1400" b="1"/>
            </a:lvl4pPr>
            <a:lvl5pPr marL="1602660" indent="0">
              <a:buNone/>
              <a:defRPr sz="1400" b="1"/>
            </a:lvl5pPr>
            <a:lvl6pPr marL="2003326" indent="0">
              <a:buNone/>
              <a:defRPr sz="1400" b="1"/>
            </a:lvl6pPr>
            <a:lvl7pPr marL="2403991" indent="0">
              <a:buNone/>
              <a:defRPr sz="1400" b="1"/>
            </a:lvl7pPr>
            <a:lvl8pPr marL="2804656" indent="0">
              <a:buNone/>
              <a:defRPr sz="1400" b="1"/>
            </a:lvl8pPr>
            <a:lvl9pPr marL="320532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41" y="2174174"/>
            <a:ext cx="5388300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975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05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" y="4482005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315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75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2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>
            <a:noAutofit/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8518302" y="485184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4919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1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5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>
          <a:xfrm>
            <a:off x="480002" y="6580589"/>
            <a:ext cx="1091223" cy="208579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27 September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>
          <a:xfrm>
            <a:off x="1624814" y="6580589"/>
            <a:ext cx="2805519" cy="18000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Disentangling the role of nutrition in primary health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12380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79999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9CDCE64-EE06-4559-BA59-FD6059702EC4}" type="datetime1">
              <a:rPr lang="en-GB" noProof="0" smtClean="0"/>
              <a:t>21/04/2021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5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6580368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67802BA-8623-48AE-9924-9F5F6790139C}" type="datetime1">
              <a:rPr lang="en-GB" noProof="0" smtClean="0"/>
              <a:t>21/04/2021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5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80001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9316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035824F7-C870-482C-80C0-AFECF2DA260C}" type="datetime1">
              <a:rPr lang="en-GB" noProof="0" smtClean="0"/>
              <a:t>21/04/2021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80001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5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80001" y="4039524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6234365" y="4039524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76925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BBB6CCEC-3D0A-48BE-9958-590F11C39C0A}" type="datetime1">
              <a:rPr lang="en-GB" noProof="0" smtClean="0"/>
              <a:t>21/04/2021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3552000" cy="3877200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4317181" y="2160000"/>
            <a:ext cx="3552000" cy="3877200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4317181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8154364" y="2160000"/>
            <a:ext cx="3552000" cy="3877200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8154364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5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193957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414CCF51-8078-42ED-9407-7F055975162E}" type="datetime1">
              <a:rPr lang="en-GB" noProof="0" smtClean="0"/>
              <a:t>21/04/2021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5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145465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05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05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05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5CB8422-2CBD-43EC-AF21-8B33A2ACAA82}" type="datetime1">
              <a:rPr lang="en-GB" noProof="0" smtClean="0"/>
              <a:t>21/04/2021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5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7443996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135116-9A9A-47DA-A114-676E0C1FD8BF}" type="datetime1">
              <a:rPr lang="en-GB" noProof="0" smtClean="0"/>
              <a:t>21/04/2021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5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585357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0CC27D-0020-48D4-9B6C-9E6EA0640D93}" type="datetime1">
              <a:rPr lang="en-GB" smtClean="0"/>
              <a:pPr/>
              <a:t>21/04/2021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3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5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80000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05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05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8738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508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 sz="105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3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100" b="1">
                <a:solidFill>
                  <a:schemeClr val="bg1"/>
                </a:solidFill>
                <a:latin typeface="+mj-lt"/>
              </a:defRPr>
            </a:lvl1pPr>
            <a:lvl2pPr marL="406004" indent="-205979">
              <a:tabLst>
                <a:tab pos="1210866" algn="l"/>
              </a:tabLst>
              <a:defRPr sz="21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8D69CF-73BC-4E26-B56A-FEC2ABB77ED4}" type="datetime1">
              <a:rPr lang="en-GB" smtClean="0"/>
              <a:pPr/>
              <a:t>21/04/2021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737763" y="371958"/>
            <a:ext cx="1976400" cy="694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93084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262F6C-3198-4C0D-9FD3-A522B66D4040}" type="datetime1">
              <a:rPr lang="en-GB" smtClean="0"/>
              <a:pPr/>
              <a:t>21/04/2021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480002" y="1800002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100" b="1">
                <a:solidFill>
                  <a:schemeClr val="tx2"/>
                </a:solidFill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100" b="1">
                <a:solidFill>
                  <a:schemeClr val="tx2"/>
                </a:solidFill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100" b="1">
                <a:solidFill>
                  <a:schemeClr val="tx2"/>
                </a:solidFill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100" b="1">
                <a:solidFill>
                  <a:schemeClr val="tx2"/>
                </a:solidFill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100" b="1">
                <a:solidFill>
                  <a:schemeClr val="tx2"/>
                </a:solidFill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100" b="1">
                <a:solidFill>
                  <a:schemeClr val="tx2"/>
                </a:solidFill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5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6575592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A931E1-7FC2-4DBD-9F66-3D1575A3F79C}" type="datetime1">
              <a:rPr lang="en-GB" smtClean="0"/>
              <a:pPr/>
              <a:t>21/04/2021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5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5654060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 sz="105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75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2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315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3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05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en-GB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518302" y="485184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94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39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65" y="273573"/>
            <a:ext cx="4010908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480" y="273571"/>
            <a:ext cx="681456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65" y="1435532"/>
            <a:ext cx="4010908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666" indent="0">
              <a:buNone/>
              <a:defRPr sz="1100"/>
            </a:lvl2pPr>
            <a:lvl3pPr marL="801330" indent="0">
              <a:buNone/>
              <a:defRPr sz="900"/>
            </a:lvl3pPr>
            <a:lvl4pPr marL="1201995" indent="0">
              <a:buNone/>
              <a:defRPr sz="800"/>
            </a:lvl4pPr>
            <a:lvl5pPr marL="1602660" indent="0">
              <a:buNone/>
              <a:defRPr sz="800"/>
            </a:lvl5pPr>
            <a:lvl6pPr marL="2003326" indent="0">
              <a:buNone/>
              <a:defRPr sz="800"/>
            </a:lvl6pPr>
            <a:lvl7pPr marL="2403991" indent="0">
              <a:buNone/>
              <a:defRPr sz="800"/>
            </a:lvl7pPr>
            <a:lvl8pPr marL="2804656" indent="0">
              <a:buNone/>
              <a:defRPr sz="800"/>
            </a:lvl8pPr>
            <a:lvl9pPr marL="320532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71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71" y="4800456"/>
            <a:ext cx="7315924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71" y="613376"/>
            <a:ext cx="7315924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666" indent="0">
              <a:buNone/>
              <a:defRPr sz="2500"/>
            </a:lvl2pPr>
            <a:lvl3pPr marL="801330" indent="0">
              <a:buNone/>
              <a:defRPr sz="2100"/>
            </a:lvl3pPr>
            <a:lvl4pPr marL="1201995" indent="0">
              <a:buNone/>
              <a:defRPr sz="1800"/>
            </a:lvl4pPr>
            <a:lvl5pPr marL="1602660" indent="0">
              <a:buNone/>
              <a:defRPr sz="1800"/>
            </a:lvl5pPr>
            <a:lvl6pPr marL="2003326" indent="0">
              <a:buNone/>
              <a:defRPr sz="1800"/>
            </a:lvl6pPr>
            <a:lvl7pPr marL="2403991" indent="0">
              <a:buNone/>
              <a:defRPr sz="1800"/>
            </a:lvl7pPr>
            <a:lvl8pPr marL="2804656" indent="0">
              <a:buNone/>
              <a:defRPr sz="1800"/>
            </a:lvl8pPr>
            <a:lvl9pPr marL="3205320" indent="0">
              <a:buNone/>
              <a:defRPr sz="18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71" y="5367757"/>
            <a:ext cx="7315924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666" indent="0">
              <a:buNone/>
              <a:defRPr sz="1100"/>
            </a:lvl2pPr>
            <a:lvl3pPr marL="801330" indent="0">
              <a:buNone/>
              <a:defRPr sz="900"/>
            </a:lvl3pPr>
            <a:lvl4pPr marL="1201995" indent="0">
              <a:buNone/>
              <a:defRPr sz="800"/>
            </a:lvl4pPr>
            <a:lvl5pPr marL="1602660" indent="0">
              <a:buNone/>
              <a:defRPr sz="800"/>
            </a:lvl5pPr>
            <a:lvl6pPr marL="2003326" indent="0">
              <a:buNone/>
              <a:defRPr sz="800"/>
            </a:lvl6pPr>
            <a:lvl7pPr marL="2403991" indent="0">
              <a:buNone/>
              <a:defRPr sz="800"/>
            </a:lvl7pPr>
            <a:lvl8pPr marL="2804656" indent="0">
              <a:buNone/>
              <a:defRPr sz="800"/>
            </a:lvl8pPr>
            <a:lvl9pPr marL="320532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28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053" y="1380816"/>
            <a:ext cx="11055335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-101600" y="6015688"/>
            <a:ext cx="12192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3" tIns="40067" rIns="80133" bIns="40067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fr-FR" sz="3400" b="1">
              <a:solidFill>
                <a:srgbClr val="000066"/>
              </a:solidFill>
            </a:endParaRPr>
          </a:p>
        </p:txBody>
      </p:sp>
      <p:sp>
        <p:nvSpPr>
          <p:cNvPr id="1029" name="Rectangle 13"/>
          <p:cNvSpPr>
            <a:spLocks noChangeArrowheads="1"/>
          </p:cNvSpPr>
          <p:nvPr/>
        </p:nvSpPr>
        <p:spPr bwMode="auto">
          <a:xfrm>
            <a:off x="1219926" y="6189911"/>
            <a:ext cx="3712261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2787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1030" name="Rectangle 14"/>
          <p:cNvSpPr>
            <a:spLocks noChangeArrowheads="1"/>
          </p:cNvSpPr>
          <p:nvPr/>
        </p:nvSpPr>
        <p:spPr bwMode="auto">
          <a:xfrm>
            <a:off x="479646" y="6398688"/>
            <a:ext cx="474213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912787" fontAlgn="base">
              <a:spcBef>
                <a:spcPct val="0"/>
              </a:spcBef>
              <a:spcAft>
                <a:spcPct val="0"/>
              </a:spcAft>
            </a:pPr>
            <a:fld id="{FE2983A6-1EBE-40D4-8CF5-D9087ACE8852}" type="slidenum">
              <a:rPr lang="ar-SA" sz="1500" b="1">
                <a:solidFill>
                  <a:srgbClr val="72BBE8"/>
                </a:solidFill>
                <a:latin typeface="Arial Narrow" pitchFamily="34" charset="0"/>
              </a:rPr>
              <a:pPr algn="r" defTabSz="9127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sz="2100" b="1" baseline="1400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1" name="Picture 17" descr="WHO-EN-white-H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68" y="6040167"/>
            <a:ext cx="2943021" cy="71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97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734" r:id="rId15"/>
  </p:sldLayoutIdLst>
  <p:hf sldNum="0" hdr="0" dt="0"/>
  <p:txStyles>
    <p:titleStyle>
      <a:lvl1pPr algn="ctr" defTabSz="912787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912787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defTabSz="912787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defTabSz="912787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defTabSz="912787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00666" algn="ctr" defTabSz="91401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801330" algn="ctr" defTabSz="91401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201995" algn="ctr" defTabSz="91401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602660" algn="ctr" defTabSz="91401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0904" indent="-340904" algn="l" defTabSz="912787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254" indent="-281072" algn="l" defTabSz="912787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082" indent="-268549" algn="l" defTabSz="912787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1800">
          <a:solidFill>
            <a:srgbClr val="000066"/>
          </a:solidFill>
          <a:latin typeface="Arial" charset="0"/>
          <a:cs typeface="+mn-cs"/>
        </a:defRPr>
      </a:lvl3pPr>
      <a:lvl4pPr marL="1662776" indent="-225414" algn="l" defTabSz="912787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>
          <a:solidFill>
            <a:srgbClr val="000066"/>
          </a:solidFill>
          <a:latin typeface="Arial" charset="0"/>
          <a:cs typeface="+mn-cs"/>
        </a:defRPr>
      </a:lvl4pPr>
      <a:lvl5pPr marL="1986982" indent="-143319" algn="r" defTabSz="912787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8688" indent="-144685" algn="r" defTabSz="91401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9353" indent="-144685" algn="r" defTabSz="91401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90018" indent="-144685" algn="r" defTabSz="91401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90683" indent="-144685" algn="r" defTabSz="91401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6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33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995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66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32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991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65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32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053" y="1380816"/>
            <a:ext cx="11055335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-101600" y="6015688"/>
            <a:ext cx="12192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3" tIns="40067" rIns="80133" bIns="40067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fr-FR" sz="3400" b="1">
              <a:solidFill>
                <a:srgbClr val="000066"/>
              </a:solidFill>
            </a:endParaRPr>
          </a:p>
        </p:txBody>
      </p:sp>
      <p:sp>
        <p:nvSpPr>
          <p:cNvPr id="1029" name="Rectangle 13"/>
          <p:cNvSpPr>
            <a:spLocks noChangeArrowheads="1"/>
          </p:cNvSpPr>
          <p:nvPr/>
        </p:nvSpPr>
        <p:spPr bwMode="auto">
          <a:xfrm>
            <a:off x="1219926" y="6189911"/>
            <a:ext cx="3712261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2787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1030" name="Rectangle 14"/>
          <p:cNvSpPr>
            <a:spLocks noChangeArrowheads="1"/>
          </p:cNvSpPr>
          <p:nvPr/>
        </p:nvSpPr>
        <p:spPr bwMode="auto">
          <a:xfrm>
            <a:off x="479646" y="6398688"/>
            <a:ext cx="474213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912787" fontAlgn="base">
              <a:spcBef>
                <a:spcPct val="0"/>
              </a:spcBef>
              <a:spcAft>
                <a:spcPct val="0"/>
              </a:spcAft>
            </a:pPr>
            <a:fld id="{FE2983A6-1EBE-40D4-8CF5-D9087ACE8852}" type="slidenum">
              <a:rPr lang="ar-SA" sz="1500" b="1">
                <a:solidFill>
                  <a:srgbClr val="72BBE8"/>
                </a:solidFill>
                <a:latin typeface="Arial Narrow" pitchFamily="34" charset="0"/>
              </a:rPr>
              <a:pPr algn="r" defTabSz="9127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sz="2100" b="1" baseline="1400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1" name="Picture 17" descr="WHO-EN-white-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68" y="6040167"/>
            <a:ext cx="2943021" cy="71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97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sldNum="0" hdr="0" dt="0"/>
  <p:txStyles>
    <p:titleStyle>
      <a:lvl1pPr algn="ctr" defTabSz="912787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912787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defTabSz="912787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defTabSz="912787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defTabSz="912787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00666" algn="ctr" defTabSz="91401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801330" algn="ctr" defTabSz="91401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201995" algn="ctr" defTabSz="91401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602660" algn="ctr" defTabSz="91401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0904" indent="-340904" algn="l" defTabSz="912787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254" indent="-281072" algn="l" defTabSz="912787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082" indent="-268549" algn="l" defTabSz="912787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1800">
          <a:solidFill>
            <a:srgbClr val="000066"/>
          </a:solidFill>
          <a:latin typeface="Arial" charset="0"/>
          <a:cs typeface="+mn-cs"/>
        </a:defRPr>
      </a:lvl3pPr>
      <a:lvl4pPr marL="1662776" indent="-225414" algn="l" defTabSz="912787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>
          <a:solidFill>
            <a:srgbClr val="000066"/>
          </a:solidFill>
          <a:latin typeface="Arial" charset="0"/>
          <a:cs typeface="+mn-cs"/>
        </a:defRPr>
      </a:lvl4pPr>
      <a:lvl5pPr marL="1986982" indent="-143319" algn="r" defTabSz="912787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8688" indent="-144685" algn="r" defTabSz="91401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9353" indent="-144685" algn="r" defTabSz="91401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90018" indent="-144685" algn="r" defTabSz="91401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90683" indent="-144685" algn="r" defTabSz="91401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6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33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995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66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32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991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65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32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80001" y="180000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480001" y="6580588"/>
            <a:ext cx="7900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defTabSz="457200"/>
            <a:fld id="{CD7F6CF5-378D-4BF0-A859-DBBAEA84C76C}" type="datetime1">
              <a:rPr lang="en-GB" smtClean="0">
                <a:solidFill>
                  <a:prstClr val="black"/>
                </a:solidFill>
              </a:rPr>
              <a:pPr defTabSz="457200"/>
              <a:t>21/04/2021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392992" y="6580588"/>
            <a:ext cx="226460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defTabSz="457200"/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11416433" y="658058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4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defTabSz="457200"/>
            <a:fld id="{A74CE0EA-F3B5-4684-BA10-C594598FDB9C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9735601" y="2128187"/>
            <a:ext cx="1976400" cy="694800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9735601" y="379578"/>
            <a:ext cx="1976400" cy="694800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1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8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8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1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5120" userDrawn="1">
          <p15:clr>
            <a:srgbClr val="F26B43"/>
          </p15:clr>
        </p15:guide>
        <p15:guide id="4" pos="403" userDrawn="1">
          <p15:clr>
            <a:srgbClr val="F26B43"/>
          </p15:clr>
        </p15:guide>
        <p15:guide id="5" pos="9839" userDrawn="1">
          <p15:clr>
            <a:srgbClr val="F26B43"/>
          </p15:clr>
        </p15:guide>
        <p15:guide id="6" pos="5015" userDrawn="1">
          <p15:clr>
            <a:srgbClr val="F26B43"/>
          </p15:clr>
        </p15:guide>
        <p15:guide id="7" pos="522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80001" y="180000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480001" y="6580588"/>
            <a:ext cx="7900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smtClean="0"/>
              <a:pPr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392992" y="6580588"/>
            <a:ext cx="226460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11416433" y="658058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9735601" y="2128187"/>
            <a:ext cx="1976400" cy="69480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9735601" y="379578"/>
            <a:ext cx="1976400" cy="69480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/>
          </a:p>
        </p:txBody>
      </p:sp>
    </p:spTree>
    <p:extLst>
      <p:ext uri="{BB962C8B-B14F-4D97-AF65-F5344CB8AC3E}">
        <p14:creationId xmlns:p14="http://schemas.microsoft.com/office/powerpoint/2010/main" val="421377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spcAft>
          <a:spcPts val="450"/>
        </a:spcAft>
        <a:buClr>
          <a:schemeClr val="tx1"/>
        </a:buClr>
        <a:buSzPct val="80000"/>
        <a:buFontTx/>
        <a:buNone/>
        <a:defRPr sz="105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350044" indent="-214313" algn="l" defTabSz="685800" rtl="0" eaLnBrk="1" latinLnBrk="0" hangingPunct="1">
        <a:lnSpc>
          <a:spcPct val="110000"/>
        </a:lnSpc>
        <a:spcBef>
          <a:spcPts val="375"/>
        </a:spcBef>
        <a:spcAft>
          <a:spcPts val="45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620315" indent="-214313" algn="l" defTabSz="685800" rtl="0" eaLnBrk="1" latinLnBrk="0" hangingPunct="1">
        <a:lnSpc>
          <a:spcPct val="110000"/>
        </a:lnSpc>
        <a:spcBef>
          <a:spcPts val="375"/>
        </a:spcBef>
        <a:spcAft>
          <a:spcPts val="45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84635" indent="-214313" algn="l" defTabSz="685800" rtl="0" eaLnBrk="1" latinLnBrk="0" hangingPunct="1">
        <a:lnSpc>
          <a:spcPct val="110000"/>
        </a:lnSpc>
        <a:spcBef>
          <a:spcPts val="375"/>
        </a:spcBef>
        <a:spcAft>
          <a:spcPts val="450"/>
        </a:spcAft>
        <a:buClr>
          <a:schemeClr val="tx1"/>
        </a:buClr>
        <a:buSzPct val="100000"/>
        <a:buFont typeface="Arial" panose="020B0604020202020204" pitchFamily="34" charset="0"/>
        <a:buChar char="•"/>
        <a:tabLst>
          <a:tab pos="806054" algn="l"/>
        </a:tabLst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212056" indent="-269081" algn="l" defTabSz="685800" rtl="0" eaLnBrk="1" latinLnBrk="0" hangingPunct="1">
        <a:lnSpc>
          <a:spcPct val="110000"/>
        </a:lnSpc>
        <a:spcBef>
          <a:spcPts val="375"/>
        </a:spcBef>
        <a:spcAft>
          <a:spcPts val="45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546622" indent="-269081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1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5120" userDrawn="1">
          <p15:clr>
            <a:srgbClr val="F26B43"/>
          </p15:clr>
        </p15:guide>
        <p15:guide id="4" pos="403" userDrawn="1">
          <p15:clr>
            <a:srgbClr val="F26B43"/>
          </p15:clr>
        </p15:guide>
        <p15:guide id="5" pos="9839" userDrawn="1">
          <p15:clr>
            <a:srgbClr val="F26B43"/>
          </p15:clr>
        </p15:guide>
        <p15:guide id="6" pos="5015" userDrawn="1">
          <p15:clr>
            <a:srgbClr val="F26B43"/>
          </p15:clr>
        </p15:guide>
        <p15:guide id="7" pos="52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447800"/>
            <a:ext cx="8382000" cy="2209800"/>
          </a:xfrm>
        </p:spPr>
        <p:txBody>
          <a:bodyPr/>
          <a:lstStyle/>
          <a:p>
            <a:r>
              <a:rPr lang="en-US" sz="4200" dirty="0"/>
              <a:t>Food and Nutrition Security                    in Namibia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World Health Organization Perspectives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495800"/>
            <a:ext cx="6400800" cy="1066800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Dr. Mary Nana Ama Brantuo</a:t>
            </a:r>
          </a:p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Medical Officer  -  World Health Organization</a:t>
            </a:r>
          </a:p>
        </p:txBody>
      </p:sp>
    </p:spTree>
    <p:extLst>
      <p:ext uri="{BB962C8B-B14F-4D97-AF65-F5344CB8AC3E}">
        <p14:creationId xmlns:p14="http://schemas.microsoft.com/office/powerpoint/2010/main" val="1287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34C49-B1B0-4F54-8C27-9B27454C9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for Strengthening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7BCF9-B4FD-427A-A426-A3C443F63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76390"/>
            <a:ext cx="11277600" cy="4629130"/>
          </a:xfrm>
        </p:spPr>
        <p:txBody>
          <a:bodyPr/>
          <a:lstStyle/>
          <a:p>
            <a:r>
              <a:rPr lang="en-US" b="1" dirty="0"/>
              <a:t>Implementation</a:t>
            </a:r>
            <a:r>
              <a:rPr lang="en-US" dirty="0"/>
              <a:t> of </a:t>
            </a:r>
            <a:r>
              <a:rPr lang="en-US" b="1" dirty="0"/>
              <a:t>Food and Nutrition Security Policy </a:t>
            </a:r>
            <a:r>
              <a:rPr lang="en-US" dirty="0"/>
              <a:t>and </a:t>
            </a:r>
            <a:r>
              <a:rPr lang="en-US" b="1" dirty="0"/>
              <a:t>Action Plan </a:t>
            </a:r>
          </a:p>
          <a:p>
            <a:r>
              <a:rPr lang="en-US" b="1" dirty="0"/>
              <a:t>Strengthening Capacity </a:t>
            </a:r>
            <a:r>
              <a:rPr lang="en-US" dirty="0"/>
              <a:t>in </a:t>
            </a:r>
            <a:r>
              <a:rPr lang="en-US" b="1" dirty="0"/>
              <a:t>Health Facilities </a:t>
            </a:r>
          </a:p>
          <a:p>
            <a:pPr lvl="1"/>
            <a:r>
              <a:rPr lang="en-US" dirty="0"/>
              <a:t>Standards and Guidance </a:t>
            </a:r>
          </a:p>
          <a:p>
            <a:pPr lvl="1"/>
            <a:r>
              <a:rPr lang="en-US" dirty="0"/>
              <a:t>Human Resources </a:t>
            </a:r>
          </a:p>
          <a:p>
            <a:r>
              <a:rPr lang="en-US" b="1" dirty="0"/>
              <a:t>Monitoring</a:t>
            </a:r>
            <a:r>
              <a:rPr lang="en-US" dirty="0"/>
              <a:t> of </a:t>
            </a:r>
            <a:r>
              <a:rPr lang="en-US" b="1" dirty="0"/>
              <a:t>Nutrition Indicators </a:t>
            </a:r>
          </a:p>
          <a:p>
            <a:pPr lvl="1"/>
            <a:r>
              <a:rPr lang="en-US" dirty="0"/>
              <a:t>Last Demographic Health Survey (DHS) in 2013 </a:t>
            </a:r>
          </a:p>
          <a:p>
            <a:r>
              <a:rPr lang="en-US" b="1" dirty="0"/>
              <a:t>Enabling Policies </a:t>
            </a:r>
          </a:p>
          <a:p>
            <a:pPr lvl="1"/>
            <a:r>
              <a:rPr lang="en-US" dirty="0"/>
              <a:t>Regulation of Breastmilk Substitutes</a:t>
            </a:r>
          </a:p>
          <a:p>
            <a:pPr lvl="1"/>
            <a:r>
              <a:rPr lang="en-US" dirty="0"/>
              <a:t>Maternity Protection</a:t>
            </a:r>
          </a:p>
        </p:txBody>
      </p:sp>
    </p:spTree>
    <p:extLst>
      <p:ext uri="{BB962C8B-B14F-4D97-AF65-F5344CB8AC3E}">
        <p14:creationId xmlns:p14="http://schemas.microsoft.com/office/powerpoint/2010/main" val="121253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9528"/>
            <a:ext cx="9144000" cy="846348"/>
          </a:xfrm>
        </p:spPr>
        <p:txBody>
          <a:bodyPr/>
          <a:lstStyle/>
          <a:p>
            <a:r>
              <a:rPr lang="en-US" dirty="0"/>
              <a:t>Nutrition in the Context of the SDGs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6670"/>
            <a:ext cx="11582400" cy="394288"/>
          </a:xfrm>
        </p:spPr>
        <p:txBody>
          <a:bodyPr/>
          <a:lstStyle/>
          <a:p>
            <a:pPr marL="0" indent="0" algn="ctr">
              <a:buNone/>
            </a:pPr>
            <a:r>
              <a:rPr lang="en-GB" sz="2052" b="1" dirty="0"/>
              <a:t>Development Agenda </a:t>
            </a:r>
            <a:r>
              <a:rPr lang="en-GB" sz="2052" dirty="0"/>
              <a:t>endorsed by all nations of the world in 2015 at the UN General Assembly </a:t>
            </a:r>
          </a:p>
        </p:txBody>
      </p:sp>
      <p:pic>
        <p:nvPicPr>
          <p:cNvPr id="4" name="Picture 3" descr="Chart of UN Sustainable Development Goals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1"/>
          <a:stretch/>
        </p:blipFill>
        <p:spPr bwMode="auto">
          <a:xfrm>
            <a:off x="0" y="1366446"/>
            <a:ext cx="10058400" cy="45498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E6C740-30BA-4C83-90E0-1A122EE58E7D}"/>
              </a:ext>
            </a:extLst>
          </p:cNvPr>
          <p:cNvSpPr txBox="1">
            <a:spLocks/>
          </p:cNvSpPr>
          <p:nvPr/>
        </p:nvSpPr>
        <p:spPr bwMode="auto">
          <a:xfrm>
            <a:off x="701650" y="6172200"/>
            <a:ext cx="8121697" cy="43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180" indent="-390180" algn="l" defTabSz="104206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Calibri" panose="020F0502020204030204" pitchFamily="34" charset="0"/>
              <a:buChar char="●"/>
              <a:defRPr sz="290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8352" indent="-321980" algn="l" defTabSz="104206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Courier New" panose="02070309020205020404" pitchFamily="49" charset="0"/>
              <a:buChar char="o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+mn-cs"/>
              </a:defRPr>
            </a:lvl2pPr>
            <a:lvl3pPr marL="1432249" indent="-307703" algn="l" defTabSz="104206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Calibri" panose="020F0502020204030204" pitchFamily="34" charset="0"/>
              <a:buChar char="●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+mn-cs"/>
              </a:defRPr>
            </a:lvl3pPr>
            <a:lvl4pPr marL="1896975" indent="-258535" algn="l" defTabSz="104206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Calibri" panose="020F0502020204030204" pitchFamily="34" charset="0"/>
              <a:buChar char="─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+mn-cs"/>
              </a:defRPr>
            </a:lvl4pPr>
            <a:lvl5pPr marL="2266537" indent="-164954" algn="r" defTabSz="104206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3335" indent="-164954" algn="r" defTabSz="104206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0131" indent="-164954" algn="r" defTabSz="104206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36928" indent="-164954" algn="r" defTabSz="104206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3725" indent="-164954" algn="r" defTabSz="104206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kern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Nutrition is critical to achieving this agenda! </a:t>
            </a:r>
            <a:endParaRPr lang="en-US" sz="2800" b="1" kern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8D6CE40-5A70-40C4-AFAB-91239460D7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336301"/>
              </p:ext>
            </p:extLst>
          </p:nvPr>
        </p:nvGraphicFramePr>
        <p:xfrm>
          <a:off x="9938261" y="1887121"/>
          <a:ext cx="2253739" cy="350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710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88431-8394-4654-92A0-884A43C22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84" y="-152400"/>
            <a:ext cx="12192000" cy="1238270"/>
          </a:xfrm>
        </p:spPr>
        <p:txBody>
          <a:bodyPr/>
          <a:lstStyle/>
          <a:p>
            <a:r>
              <a:rPr lang="en-US" sz="3600" dirty="0"/>
              <a:t>Thank you</a:t>
            </a:r>
            <a:r>
              <a:rPr lang="en-US" dirty="0"/>
              <a:t>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96383F-EC77-4A83-906C-B09BB9993A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85" y="854134"/>
            <a:ext cx="9889461" cy="514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27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7">
            <a:extLst>
              <a:ext uri="{FF2B5EF4-FFF2-40B4-BE49-F238E27FC236}">
                <a16:creationId xmlns:a16="http://schemas.microsoft.com/office/drawing/2014/main" id="{96D35014-6208-4284-9153-026F50AB8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977001"/>
          </a:xfrm>
        </p:spPr>
        <p:txBody>
          <a:bodyPr/>
          <a:lstStyle/>
          <a:p>
            <a:r>
              <a:rPr lang="en-US" altLang="en-US" dirty="0"/>
              <a:t>WHO Priorities 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83AA272-B137-45D0-B7CE-B7EAF0BA25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551758"/>
              </p:ext>
            </p:extLst>
          </p:nvPr>
        </p:nvGraphicFramePr>
        <p:xfrm>
          <a:off x="1950250" y="914401"/>
          <a:ext cx="8291501" cy="4903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8E82F-633A-42E1-B98D-3FB4A572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76201"/>
            <a:ext cx="9144000" cy="1524001"/>
          </a:xfrm>
        </p:spPr>
        <p:txBody>
          <a:bodyPr/>
          <a:lstStyle/>
          <a:p>
            <a:r>
              <a:rPr lang="en-US" dirty="0"/>
              <a:t>Importance of Nutrition </a:t>
            </a:r>
            <a:br>
              <a:rPr lang="en-US" dirty="0"/>
            </a:br>
            <a:r>
              <a:rPr lang="en-US" sz="2800" dirty="0"/>
              <a:t>a critical part of health and development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837A-AFF7-4BB5-BCF6-ED53DCF78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0" y="1600200"/>
            <a:ext cx="8763000" cy="4267198"/>
          </a:xfrm>
        </p:spPr>
        <p:txBody>
          <a:bodyPr/>
          <a:lstStyle/>
          <a:p>
            <a:pPr marL="452438" lvl="1" indent="-36195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b="1" dirty="0"/>
              <a:t>Better nutrition </a:t>
            </a:r>
            <a:r>
              <a:rPr lang="en-US" sz="2000" dirty="0"/>
              <a:t>is related to </a:t>
            </a:r>
          </a:p>
          <a:p>
            <a:pPr marL="985838" lvl="2" indent="-273050">
              <a:spcBef>
                <a:spcPts val="600"/>
              </a:spcBef>
            </a:pPr>
            <a:r>
              <a:rPr lang="en-US" sz="1700" dirty="0"/>
              <a:t>safer pregnancy and childbirth, </a:t>
            </a:r>
          </a:p>
          <a:p>
            <a:pPr marL="985838" lvl="2" indent="-273050">
              <a:spcBef>
                <a:spcPts val="400"/>
              </a:spcBef>
            </a:pPr>
            <a:r>
              <a:rPr lang="en-US" sz="1700" dirty="0"/>
              <a:t>improved infant, child and maternal health, </a:t>
            </a:r>
          </a:p>
          <a:p>
            <a:pPr marL="985838" lvl="2" indent="-273050">
              <a:spcBef>
                <a:spcPts val="400"/>
              </a:spcBef>
            </a:pPr>
            <a:r>
              <a:rPr lang="en-US" sz="1700" dirty="0"/>
              <a:t>lower risk of non-communicable diseases, </a:t>
            </a:r>
          </a:p>
          <a:p>
            <a:pPr marL="985838" lvl="2" indent="-273050">
              <a:spcBef>
                <a:spcPts val="400"/>
              </a:spcBef>
            </a:pPr>
            <a:r>
              <a:rPr lang="en-US" sz="1700" dirty="0"/>
              <a:t>stronger immune systems, and longevity</a:t>
            </a:r>
          </a:p>
          <a:p>
            <a:pPr marL="452438" lvl="2" indent="-361950">
              <a:spcBef>
                <a:spcPts val="2100"/>
              </a:spcBef>
              <a:buFont typeface="Wingdings" pitchFamily="2" charset="2"/>
              <a:buChar char="v"/>
            </a:pPr>
            <a:r>
              <a:rPr lang="en-US" sz="2400" b="1" dirty="0"/>
              <a:t>Healthy children learn better:</a:t>
            </a:r>
            <a:r>
              <a:rPr lang="en-US" dirty="0"/>
              <a:t> adequate nutrition = more productive </a:t>
            </a:r>
          </a:p>
          <a:p>
            <a:pPr marL="712788" lvl="2" indent="-134938">
              <a:buNone/>
            </a:pP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opportunities to gradually break the cycles of poverty and hunger.</a:t>
            </a:r>
          </a:p>
          <a:p>
            <a:pPr marL="452438" lvl="1" indent="-361950">
              <a:spcBef>
                <a:spcPts val="2100"/>
              </a:spcBef>
              <a:buFont typeface="Wingdings" pitchFamily="2" charset="2"/>
              <a:buChar char="v"/>
            </a:pPr>
            <a:r>
              <a:rPr lang="en-US" sz="2400" b="1" dirty="0"/>
              <a:t>Malnutrition</a:t>
            </a:r>
            <a:r>
              <a:rPr lang="en-US" sz="2400" dirty="0"/>
              <a:t>, in every form </a:t>
            </a:r>
            <a:r>
              <a:rPr lang="en-US" sz="2000" dirty="0"/>
              <a:t>= significant threats to human health. </a:t>
            </a:r>
          </a:p>
          <a:p>
            <a:pPr marL="577850" lvl="1" indent="0">
              <a:spcBef>
                <a:spcPts val="600"/>
              </a:spcBef>
              <a:buNone/>
            </a:pPr>
            <a:r>
              <a:rPr lang="en-US" sz="1800" dirty="0"/>
              <a:t>Today’s world faces a </a:t>
            </a:r>
            <a:r>
              <a:rPr lang="en-US" sz="1800" b="1" dirty="0"/>
              <a:t>double burden of malnutrition </a:t>
            </a:r>
            <a:r>
              <a:rPr lang="en-US" sz="1800" dirty="0"/>
              <a:t>that includes both undernutrition and overweight, especially in low- and middle-income countries.</a:t>
            </a:r>
          </a:p>
        </p:txBody>
      </p:sp>
    </p:spTree>
    <p:extLst>
      <p:ext uri="{BB962C8B-B14F-4D97-AF65-F5344CB8AC3E}">
        <p14:creationId xmlns:p14="http://schemas.microsoft.com/office/powerpoint/2010/main" val="409358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2BCA2F38-0E98-4D47-949B-4E271E3FF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871211"/>
          </a:xfrm>
        </p:spPr>
        <p:txBody>
          <a:bodyPr/>
          <a:lstStyle/>
          <a:p>
            <a:r>
              <a:rPr lang="en-US" altLang="en-US" dirty="0"/>
              <a:t>WHO’s Nutrition Mission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BEC1BD-F3F1-4915-B082-EACBAF42B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250" y="1123083"/>
            <a:ext cx="8291501" cy="4611835"/>
          </a:xfrm>
        </p:spPr>
        <p:txBody>
          <a:bodyPr/>
          <a:lstStyle/>
          <a:p>
            <a:pPr marL="407988" indent="-407988"/>
            <a:r>
              <a:rPr lang="en-US" sz="2800" dirty="0"/>
              <a:t>To ensure </a:t>
            </a:r>
            <a:r>
              <a:rPr lang="en-US" sz="2800" b="1" dirty="0"/>
              <a:t>universal access </a:t>
            </a:r>
            <a:r>
              <a:rPr lang="en-US" sz="2800" dirty="0"/>
              <a:t>by populations to healthy, safe and sustainable diets as well as effective interventions. </a:t>
            </a:r>
          </a:p>
          <a:p>
            <a:pPr marL="407988" indent="-407988"/>
            <a:r>
              <a:rPr lang="en-US" sz="2800" dirty="0"/>
              <a:t>WHO’s ambition for nutrition is to </a:t>
            </a:r>
            <a:r>
              <a:rPr lang="en-US" sz="2800" b="1" dirty="0"/>
              <a:t>end all forms of malnutrition</a:t>
            </a:r>
            <a:r>
              <a:rPr lang="en-US" sz="2800" dirty="0"/>
              <a:t>. </a:t>
            </a:r>
          </a:p>
          <a:p>
            <a:endParaRPr lang="en-US" dirty="0"/>
          </a:p>
        </p:txBody>
      </p:sp>
      <p:pic>
        <p:nvPicPr>
          <p:cNvPr id="25605" name="Picture 3">
            <a:extLst>
              <a:ext uri="{FF2B5EF4-FFF2-40B4-BE49-F238E27FC236}">
                <a16:creationId xmlns:a16="http://schemas.microsoft.com/office/drawing/2014/main" id="{D3D162EC-5DFC-469F-8642-5410B315A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1"/>
            <a:ext cx="5212550" cy="2714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C6B1A8-9A72-4423-AA88-83DF73FC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Nutrition Burden: Globally and in the African Region 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745688-6BDD-407C-BD37-94A894090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38270"/>
            <a:ext cx="8839200" cy="4754380"/>
          </a:xfrm>
        </p:spPr>
        <p:txBody>
          <a:bodyPr/>
          <a:lstStyle/>
          <a:p>
            <a:pPr marL="406400" indent="-406400">
              <a:spcBef>
                <a:spcPts val="2400"/>
              </a:spcBef>
            </a:pPr>
            <a:r>
              <a:rPr lang="en-US" sz="2800" dirty="0"/>
              <a:t>Globally </a:t>
            </a:r>
          </a:p>
          <a:p>
            <a:pPr marL="585788" lvl="1" indent="-287338"/>
            <a:r>
              <a:rPr lang="en-US" sz="2400" b="1" dirty="0"/>
              <a:t>Undernutrition</a:t>
            </a:r>
            <a:r>
              <a:rPr lang="en-US" sz="2400" dirty="0"/>
              <a:t> has been estimated to contribute </a:t>
            </a:r>
            <a:r>
              <a:rPr lang="en-US" sz="2400" b="1" dirty="0"/>
              <a:t>up to    45% of child mortality.</a:t>
            </a:r>
          </a:p>
          <a:p>
            <a:pPr marL="585788" lvl="1" indent="-287338"/>
            <a:r>
              <a:rPr lang="en-US" sz="2400" dirty="0"/>
              <a:t>For children aged 5–19 years, </a:t>
            </a:r>
            <a:r>
              <a:rPr lang="en-US" sz="2400" b="1" dirty="0"/>
              <a:t>obesity rates doubled  </a:t>
            </a:r>
            <a:r>
              <a:rPr lang="en-US" sz="2400" dirty="0"/>
              <a:t>between 2006 and 2016.</a:t>
            </a:r>
          </a:p>
          <a:p>
            <a:pPr marL="406400" indent="-406400"/>
            <a:r>
              <a:rPr lang="en-US" sz="2800" b="1" dirty="0"/>
              <a:t>Africa </a:t>
            </a:r>
            <a:r>
              <a:rPr lang="en-US" sz="2800" dirty="0"/>
              <a:t>is undergoing a nutrition transition </a:t>
            </a:r>
          </a:p>
          <a:p>
            <a:pPr marL="622300" lvl="1" indent="-287338">
              <a:spcBef>
                <a:spcPts val="1200"/>
              </a:spcBef>
            </a:pPr>
            <a:r>
              <a:rPr lang="en-US" sz="2000" dirty="0"/>
              <a:t>persistent </a:t>
            </a:r>
            <a:r>
              <a:rPr lang="en-US" sz="2000" b="1" dirty="0"/>
              <a:t>high levels of undernutrition</a:t>
            </a:r>
            <a:r>
              <a:rPr lang="en-US" sz="2000" dirty="0"/>
              <a:t>, incl. micronutrient deficiencies </a:t>
            </a:r>
          </a:p>
          <a:p>
            <a:pPr marL="622300" lvl="1" indent="-287338">
              <a:spcBef>
                <a:spcPts val="1200"/>
              </a:spcBef>
            </a:pPr>
            <a:r>
              <a:rPr lang="en-US" sz="2000" b="1" dirty="0"/>
              <a:t>overweight/obesity </a:t>
            </a:r>
            <a:r>
              <a:rPr lang="en-US" sz="2000" dirty="0"/>
              <a:t>is increasing in all age groups </a:t>
            </a:r>
            <a:r>
              <a:rPr lang="en-US" sz="1800" dirty="0">
                <a:sym typeface="Wingdings" pitchFamily="2" charset="2"/>
              </a:rPr>
              <a:t></a:t>
            </a:r>
            <a:r>
              <a:rPr lang="en-US" sz="2000" dirty="0">
                <a:sym typeface="Wingdings" pitchFamily="2" charset="2"/>
              </a:rPr>
              <a:t> additional</a:t>
            </a:r>
            <a:r>
              <a:rPr lang="en-US" sz="2000" dirty="0"/>
              <a:t> burden of diet-related noncommunicable diseases.</a:t>
            </a:r>
          </a:p>
          <a:p>
            <a:pPr marL="622300" lvl="1" indent="-287338">
              <a:spcBef>
                <a:spcPts val="1200"/>
              </a:spcBef>
            </a:pPr>
            <a:r>
              <a:rPr lang="en-US" sz="2000" b="1" dirty="0"/>
              <a:t>double burden of malnutrition</a:t>
            </a:r>
            <a:r>
              <a:rPr lang="en-US" sz="2000" dirty="0"/>
              <a:t>: individuals, households &amp; populations</a:t>
            </a:r>
            <a:endParaRPr lang="en-US" sz="2800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8EFC1-5AA4-4DD5-81B8-719B9C404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66800"/>
          </a:xfrm>
        </p:spPr>
        <p:txBody>
          <a:bodyPr/>
          <a:lstStyle/>
          <a:p>
            <a:r>
              <a:rPr lang="en-US" dirty="0"/>
              <a:t>WHO’s Response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0D5BB-36C4-4ABD-B790-B4E8BB63F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990600"/>
            <a:ext cx="11811000" cy="487680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600" dirty="0"/>
              <a:t>WHO is providing </a:t>
            </a:r>
            <a:r>
              <a:rPr lang="en-US" sz="2600" b="1" dirty="0"/>
              <a:t>scientific advice </a:t>
            </a:r>
            <a:r>
              <a:rPr lang="en-US" sz="2600" dirty="0"/>
              <a:t>and </a:t>
            </a:r>
            <a:r>
              <a:rPr lang="en-US" sz="2600" b="1" dirty="0"/>
              <a:t>decision-making tools                       </a:t>
            </a:r>
            <a:r>
              <a:rPr lang="en-US" sz="2600" dirty="0"/>
              <a:t>that can help countries take action to address all forms of malnutrition                   to </a:t>
            </a:r>
            <a:r>
              <a:rPr lang="en-US" sz="2600" b="1" dirty="0"/>
              <a:t>support health and wellbeing for all</a:t>
            </a:r>
            <a:r>
              <a:rPr lang="en-US" sz="2600" dirty="0"/>
              <a:t>, at all ages.</a:t>
            </a:r>
          </a:p>
          <a:p>
            <a:pPr marL="542925" lvl="1" indent="-271463">
              <a:spcBef>
                <a:spcPts val="1200"/>
              </a:spcBef>
            </a:pPr>
            <a:r>
              <a:rPr lang="en-US" sz="2200" dirty="0"/>
              <a:t>Global Strategy on Diet, Physical Activity and Health in 2004, </a:t>
            </a:r>
          </a:p>
          <a:p>
            <a:pPr marL="542925" lvl="1" indent="-271463">
              <a:spcBef>
                <a:spcPts val="1200"/>
              </a:spcBef>
            </a:pPr>
            <a:r>
              <a:rPr lang="en-US" sz="2200" dirty="0"/>
              <a:t>Recommendations on Marketing of Foods and Non-alcoholic Beverages to children (2010)</a:t>
            </a:r>
          </a:p>
          <a:p>
            <a:pPr marL="542925" lvl="1" indent="-271463">
              <a:spcBef>
                <a:spcPts val="1200"/>
              </a:spcBef>
            </a:pPr>
            <a:r>
              <a:rPr lang="en-US" sz="2200" dirty="0"/>
              <a:t>Comprehensive Implementation Plan on Maternal, Infant and Young Child Nutrition in 2012</a:t>
            </a:r>
          </a:p>
          <a:p>
            <a:pPr marL="542925" lvl="1" indent="-271463">
              <a:spcBef>
                <a:spcPts val="1200"/>
              </a:spcBef>
            </a:pPr>
            <a:r>
              <a:rPr lang="en-US" sz="2200" dirty="0"/>
              <a:t>Global Action Plan for Prevention and Control of Noncommunicable Diseases: 2013 - 2020</a:t>
            </a:r>
          </a:p>
          <a:p>
            <a:pPr marL="542925" lvl="1" indent="-271463">
              <a:spcBef>
                <a:spcPts val="1200"/>
              </a:spcBef>
            </a:pPr>
            <a:r>
              <a:rPr lang="en-US" sz="2200" dirty="0"/>
              <a:t>Commission on Ending Childhood Obesity in May 2014, with a  set of recommendations to successfully tackle childhood and adolescent obesity in different contexts in 2016, </a:t>
            </a:r>
          </a:p>
          <a:p>
            <a:pPr marL="542925" lvl="1" indent="-271463">
              <a:spcBef>
                <a:spcPts val="1200"/>
              </a:spcBef>
            </a:pPr>
            <a:r>
              <a:rPr lang="en-US" sz="2200" dirty="0"/>
              <a:t>Nutrient Profile Models to assist countries in identifying foods and non-alcoholic beverages whose marketing should be restricted. </a:t>
            </a:r>
          </a:p>
        </p:txBody>
      </p:sp>
    </p:spTree>
    <p:extLst>
      <p:ext uri="{BB962C8B-B14F-4D97-AF65-F5344CB8AC3E}">
        <p14:creationId xmlns:p14="http://schemas.microsoft.com/office/powerpoint/2010/main" val="26531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C6B1A8-9A72-4423-AA88-83DF73FCE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-247670"/>
            <a:ext cx="9144000" cy="1085870"/>
          </a:xfrm>
        </p:spPr>
        <p:txBody>
          <a:bodyPr/>
          <a:lstStyle/>
          <a:p>
            <a:r>
              <a:rPr lang="en-US" dirty="0"/>
              <a:t>Some Global Nutrition Targets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745688-6BDD-407C-BD37-94A894090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62000"/>
            <a:ext cx="10591800" cy="5257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Comprehensive Implementation Plan on </a:t>
            </a:r>
          </a:p>
          <a:p>
            <a:pPr marL="407988" indent="-407988">
              <a:spcBef>
                <a:spcPts val="0"/>
              </a:spcBef>
              <a:buNone/>
            </a:pPr>
            <a:r>
              <a:rPr lang="en-US" sz="2400" b="1" dirty="0"/>
              <a:t>	Maternal, Infant and Young Child Nutrition</a:t>
            </a:r>
            <a:r>
              <a:rPr lang="en-US" sz="2400" dirty="0"/>
              <a:t>: </a:t>
            </a:r>
          </a:p>
          <a:p>
            <a:pPr marL="454025" lvl="1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2000" dirty="0">
                <a:sym typeface="Wingdings" pitchFamily="2" charset="2"/>
              </a:rPr>
              <a:t> S</a:t>
            </a:r>
            <a:r>
              <a:rPr lang="en-US" sz="2000" dirty="0"/>
              <a:t>ix global targets to be achieved by 2025 / </a:t>
            </a:r>
            <a:r>
              <a:rPr lang="en-US" sz="2000" dirty="0">
                <a:solidFill>
                  <a:srgbClr val="FF0000"/>
                </a:solidFill>
              </a:rPr>
              <a:t>Namibia situation:</a:t>
            </a:r>
            <a:r>
              <a:rPr lang="en-US" sz="2400" dirty="0"/>
              <a:t> </a:t>
            </a:r>
          </a:p>
          <a:p>
            <a:pPr marL="1209675" lvl="2" indent="-336550">
              <a:spcBef>
                <a:spcPts val="400"/>
              </a:spcBef>
              <a:buFont typeface="+mj-lt"/>
              <a:buAutoNum type="arabicPeriod"/>
            </a:pPr>
            <a:r>
              <a:rPr lang="en-US" sz="2000" dirty="0"/>
              <a:t>reduce number of </a:t>
            </a:r>
            <a:r>
              <a:rPr lang="en-US" sz="2000" b="1" dirty="0"/>
              <a:t>under-five stunted </a:t>
            </a:r>
            <a:r>
              <a:rPr lang="en-US" sz="2000" dirty="0"/>
              <a:t>children by </a:t>
            </a:r>
            <a:r>
              <a:rPr lang="en-US" sz="2000" b="1" dirty="0"/>
              <a:t>40% /  </a:t>
            </a:r>
            <a:r>
              <a:rPr lang="en-US" sz="2000" b="1" dirty="0">
                <a:solidFill>
                  <a:srgbClr val="FF0000"/>
                </a:solidFill>
              </a:rPr>
              <a:t>24%</a:t>
            </a:r>
          </a:p>
          <a:p>
            <a:pPr marL="1209675" lvl="2" indent="-336550">
              <a:spcBef>
                <a:spcPts val="400"/>
              </a:spcBef>
              <a:buFont typeface="+mj-lt"/>
              <a:buAutoNum type="arabicPeriod"/>
            </a:pPr>
            <a:r>
              <a:rPr lang="en-US" sz="2000" dirty="0"/>
              <a:t>reduce </a:t>
            </a:r>
            <a:r>
              <a:rPr lang="en-US" sz="2000" b="1" dirty="0"/>
              <a:t>anemia in women </a:t>
            </a:r>
            <a:r>
              <a:rPr lang="en-US" sz="2000" dirty="0"/>
              <a:t>of reproductive age by 50% / </a:t>
            </a:r>
            <a:r>
              <a:rPr lang="en-US" sz="2000" dirty="0">
                <a:solidFill>
                  <a:srgbClr val="FF0000"/>
                </a:solidFill>
              </a:rPr>
              <a:t>21%</a:t>
            </a:r>
          </a:p>
          <a:p>
            <a:pPr marL="1209675" lvl="2" indent="-336550">
              <a:spcBef>
                <a:spcPts val="400"/>
              </a:spcBef>
              <a:buFont typeface="+mj-lt"/>
              <a:buAutoNum type="arabicPeriod"/>
            </a:pPr>
            <a:r>
              <a:rPr lang="en-US" sz="2000" dirty="0"/>
              <a:t>reduce incidence of </a:t>
            </a:r>
            <a:r>
              <a:rPr lang="en-US" sz="2000" b="1" dirty="0"/>
              <a:t>low birth weight </a:t>
            </a:r>
            <a:r>
              <a:rPr lang="en-US" sz="2000" dirty="0"/>
              <a:t>by 30%; </a:t>
            </a:r>
            <a:r>
              <a:rPr lang="en-US" sz="2000" dirty="0">
                <a:solidFill>
                  <a:srgbClr val="FF0000"/>
                </a:solidFill>
              </a:rPr>
              <a:t>13%</a:t>
            </a:r>
          </a:p>
          <a:p>
            <a:pPr marL="1209675" lvl="2" indent="-336550">
              <a:spcBef>
                <a:spcPts val="400"/>
              </a:spcBef>
              <a:buFont typeface="+mj-lt"/>
              <a:buAutoNum type="arabicPeriod"/>
            </a:pPr>
            <a:r>
              <a:rPr lang="en-US" sz="2000" dirty="0"/>
              <a:t>halt the increase in </a:t>
            </a:r>
            <a:r>
              <a:rPr lang="en-US" sz="2000" b="1" dirty="0"/>
              <a:t>under-five overweight</a:t>
            </a:r>
            <a:r>
              <a:rPr lang="en-US" sz="2000" dirty="0"/>
              <a:t>; </a:t>
            </a:r>
            <a:r>
              <a:rPr lang="en-US" sz="2000" dirty="0">
                <a:solidFill>
                  <a:srgbClr val="FF0000"/>
                </a:solidFill>
              </a:rPr>
              <a:t>3%</a:t>
            </a:r>
          </a:p>
          <a:p>
            <a:pPr marL="1209675" lvl="2" indent="-336550">
              <a:spcBef>
                <a:spcPts val="400"/>
              </a:spcBef>
              <a:buFont typeface="+mj-lt"/>
              <a:buAutoNum type="arabicPeriod"/>
            </a:pPr>
            <a:r>
              <a:rPr lang="en-US" sz="2000" dirty="0"/>
              <a:t>increase rate of </a:t>
            </a:r>
            <a:r>
              <a:rPr lang="en-US" sz="2000" b="1" dirty="0"/>
              <a:t>exclusive breastfeeding </a:t>
            </a:r>
            <a:r>
              <a:rPr lang="en-US" sz="2000" dirty="0"/>
              <a:t>under 6 months to at least 50%; </a:t>
            </a:r>
            <a:r>
              <a:rPr lang="en-US" sz="2000" dirty="0">
                <a:solidFill>
                  <a:srgbClr val="FF0000"/>
                </a:solidFill>
              </a:rPr>
              <a:t>49%</a:t>
            </a:r>
          </a:p>
          <a:p>
            <a:pPr marL="1209675" lvl="2" indent="-336550">
              <a:spcBef>
                <a:spcPts val="400"/>
              </a:spcBef>
              <a:buFont typeface="+mj-lt"/>
              <a:buAutoNum type="arabicPeriod"/>
            </a:pPr>
            <a:r>
              <a:rPr lang="en-US" sz="2000" dirty="0"/>
              <a:t>reduce and maintain </a:t>
            </a:r>
            <a:r>
              <a:rPr lang="en-US" sz="2000" b="1" dirty="0"/>
              <a:t>under-five wasting </a:t>
            </a:r>
            <a:r>
              <a:rPr lang="en-US" sz="2000" dirty="0"/>
              <a:t>below 5% / </a:t>
            </a:r>
            <a:r>
              <a:rPr lang="en-US" sz="2000" dirty="0">
                <a:solidFill>
                  <a:srgbClr val="FF0000"/>
                </a:solidFill>
              </a:rPr>
              <a:t>6%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The Global Action Plan for the </a:t>
            </a:r>
            <a:r>
              <a:rPr lang="en-US" sz="2400" b="1" dirty="0"/>
              <a:t>Prevention and Control of   Noncommunicable Diseases</a:t>
            </a:r>
            <a:r>
              <a:rPr lang="en-US" sz="2400" dirty="0"/>
              <a:t>:</a:t>
            </a:r>
            <a:r>
              <a:rPr lang="en-US" sz="2400" b="1" dirty="0"/>
              <a:t> </a:t>
            </a:r>
            <a:r>
              <a:rPr lang="en-US" sz="2400" dirty="0"/>
              <a:t>2013 - 2020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halting the rise in diabetes and obesity: </a:t>
            </a:r>
            <a:r>
              <a:rPr lang="en-US" sz="2000" dirty="0">
                <a:solidFill>
                  <a:srgbClr val="FF0000"/>
                </a:solidFill>
              </a:rPr>
              <a:t>31.4% increasing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30% relative reduction in the intake of salt by 2025</a:t>
            </a:r>
          </a:p>
          <a:p>
            <a:pPr>
              <a:spcBef>
                <a:spcPts val="0"/>
              </a:spcBef>
            </a:pPr>
            <a:endParaRPr lang="en-US" sz="2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69A4F-4ADE-4335-A263-AFB916C6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Interventions in Namibia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47155-484D-4F99-8816-870E93FE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95400"/>
            <a:ext cx="8991600" cy="4267200"/>
          </a:xfrm>
        </p:spPr>
        <p:txBody>
          <a:bodyPr/>
          <a:lstStyle/>
          <a:p>
            <a:pPr marL="0" indent="0">
              <a:spcBef>
                <a:spcPts val="3200"/>
              </a:spcBef>
              <a:buNone/>
            </a:pPr>
            <a:r>
              <a:rPr lang="en-US" sz="2400" b="1" dirty="0"/>
              <a:t>National Food and Nutrition Security Policy 2020 </a:t>
            </a:r>
            <a:r>
              <a:rPr lang="en-US" sz="2000"/>
              <a:t>(2021 - 2031)</a:t>
            </a:r>
            <a:endParaRPr lang="en-US" sz="2000" dirty="0"/>
          </a:p>
          <a:p>
            <a:pPr marL="585788" lvl="1" indent="-287338">
              <a:spcBef>
                <a:spcPts val="900"/>
              </a:spcBef>
            </a:pPr>
            <a:r>
              <a:rPr lang="en-US" sz="2000" dirty="0"/>
              <a:t>Overarching policy and institutional environment</a:t>
            </a:r>
          </a:p>
          <a:p>
            <a:pPr marL="585788" lvl="1" indent="-287338">
              <a:spcBef>
                <a:spcPts val="900"/>
              </a:spcBef>
            </a:pPr>
            <a:r>
              <a:rPr lang="en-US" sz="2000" dirty="0"/>
              <a:t>Nutrition sensitive and specific interventions</a:t>
            </a:r>
          </a:p>
          <a:p>
            <a:pPr marL="0" indent="0">
              <a:spcBef>
                <a:spcPts val="3200"/>
              </a:spcBef>
              <a:buNone/>
            </a:pPr>
            <a:r>
              <a:rPr lang="en-US" sz="2400" b="1" dirty="0"/>
              <a:t>Scaling Up Nutrition </a:t>
            </a:r>
            <a:r>
              <a:rPr lang="en-US" sz="2400" dirty="0"/>
              <a:t>to eliminate all forms of malnutrition</a:t>
            </a:r>
          </a:p>
          <a:p>
            <a:pPr marL="585788" lvl="1" indent="-287338">
              <a:spcBef>
                <a:spcPts val="900"/>
              </a:spcBef>
            </a:pPr>
            <a:r>
              <a:rPr lang="en-US" sz="2000" dirty="0"/>
              <a:t>Infant and young children feeding (IYCF) counselling &amp; growth monitoring  </a:t>
            </a:r>
          </a:p>
          <a:p>
            <a:pPr marL="585788" lvl="1" indent="-287338">
              <a:spcBef>
                <a:spcPts val="900"/>
              </a:spcBef>
            </a:pPr>
            <a:r>
              <a:rPr lang="en-US" sz="2000" dirty="0"/>
              <a:t>Integrated Management of Acute Malnutrition Services</a:t>
            </a:r>
          </a:p>
          <a:p>
            <a:pPr marL="454025" indent="-454025">
              <a:spcBef>
                <a:spcPts val="3200"/>
              </a:spcBef>
              <a:buNone/>
            </a:pPr>
            <a:r>
              <a:rPr lang="en-US" sz="2400" b="1" dirty="0"/>
              <a:t>National Multi-Sectoral 						    Non-Communicable Diseases Strategy </a:t>
            </a:r>
            <a:r>
              <a:rPr lang="en-US" sz="2000" dirty="0"/>
              <a:t>(2017/18 – 2021/22)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384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69A4F-4ADE-4335-A263-AFB916C6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89874"/>
          </a:xfrm>
        </p:spPr>
        <p:txBody>
          <a:bodyPr/>
          <a:lstStyle/>
          <a:p>
            <a:r>
              <a:rPr lang="en-US" dirty="0"/>
              <a:t>WHO Support to Namibia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47155-484D-4F99-8816-870E93FE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889874"/>
            <a:ext cx="8489151" cy="5078251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000" b="1" dirty="0"/>
              <a:t>Policy Environment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National Regulations for the marketing of breast milk substitutes</a:t>
            </a:r>
          </a:p>
          <a:p>
            <a:pPr>
              <a:spcBef>
                <a:spcPts val="1800"/>
              </a:spcBef>
            </a:pPr>
            <a:r>
              <a:rPr lang="en-US" sz="2000" b="1" dirty="0"/>
              <a:t>Guidance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Management of severe acute malnutrition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Baby Friendly Hospital Guidelines </a:t>
            </a:r>
          </a:p>
          <a:p>
            <a:pPr>
              <a:spcBef>
                <a:spcPts val="1800"/>
              </a:spcBef>
            </a:pPr>
            <a:r>
              <a:rPr lang="en-US" sz="2000" b="1" dirty="0"/>
              <a:t>Capacity Building</a:t>
            </a:r>
          </a:p>
          <a:p>
            <a:pPr marL="717550" lvl="1" indent="-287338">
              <a:spcBef>
                <a:spcPts val="600"/>
              </a:spcBef>
            </a:pPr>
            <a:r>
              <a:rPr lang="en-US" sz="2000" dirty="0"/>
              <a:t>Growth assessment according to the  WHO Child Growth Standards</a:t>
            </a:r>
          </a:p>
          <a:p>
            <a:pPr marL="717550" lvl="1" indent="-287338">
              <a:spcBef>
                <a:spcPts val="600"/>
              </a:spcBef>
            </a:pPr>
            <a:r>
              <a:rPr lang="en-US" sz="2000" dirty="0"/>
              <a:t>Clinical Inpatient Management of Severe Malnutrition</a:t>
            </a:r>
          </a:p>
          <a:p>
            <a:pPr marL="717550" lvl="1" indent="-287338">
              <a:spcBef>
                <a:spcPts val="600"/>
              </a:spcBef>
            </a:pPr>
            <a:r>
              <a:rPr lang="en-US" sz="2000" dirty="0"/>
              <a:t>International Code of Marketing of Breast milk Substitutes</a:t>
            </a:r>
          </a:p>
          <a:p>
            <a:pPr>
              <a:spcBef>
                <a:spcPts val="1800"/>
              </a:spcBef>
            </a:pPr>
            <a:r>
              <a:rPr lang="en-US" sz="2000" b="1" dirty="0"/>
              <a:t>Strengthening Nutrition Surveillance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A reviewed set of nutrition indicators for inclusion in national surveys and the health information system.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">
  <a:themeElements>
    <a:clrScheme name="default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5892</TotalTime>
  <Words>793</Words>
  <Application>Microsoft Macintosh PowerPoint</Application>
  <PresentationFormat>Widescreen</PresentationFormat>
  <Paragraphs>95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Narrow</vt:lpstr>
      <vt:lpstr>Calibri</vt:lpstr>
      <vt:lpstr>Ebrima</vt:lpstr>
      <vt:lpstr>Times New Roman</vt:lpstr>
      <vt:lpstr>Wingdings</vt:lpstr>
      <vt:lpstr>default</vt:lpstr>
      <vt:lpstr>1_default</vt:lpstr>
      <vt:lpstr>2_Office Theme</vt:lpstr>
      <vt:lpstr>3_Office Theme</vt:lpstr>
      <vt:lpstr>Food and Nutrition Security                    in Namibia   World Health Organization Perspectives </vt:lpstr>
      <vt:lpstr>WHO Priorities </vt:lpstr>
      <vt:lpstr>Importance of Nutrition  a critical part of health and development </vt:lpstr>
      <vt:lpstr>WHO’s Nutrition Mission </vt:lpstr>
      <vt:lpstr> Nutrition Burden: Globally and in the African Region  </vt:lpstr>
      <vt:lpstr>WHO’s Response </vt:lpstr>
      <vt:lpstr>Some Global Nutrition Targets </vt:lpstr>
      <vt:lpstr> Interventions in Namibia </vt:lpstr>
      <vt:lpstr>WHO Support to Namibia </vt:lpstr>
      <vt:lpstr>Areas for Strengthening </vt:lpstr>
      <vt:lpstr>Nutrition in the Context of the SDGs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Sirak, Dr.Ethbantiewalu- na</dc:creator>
  <cp:lastModifiedBy>Ben Schernick</cp:lastModifiedBy>
  <cp:revision>98</cp:revision>
  <cp:lastPrinted>2018-07-14T12:59:47Z</cp:lastPrinted>
  <dcterms:created xsi:type="dcterms:W3CDTF">2018-07-13T13:58:45Z</dcterms:created>
  <dcterms:modified xsi:type="dcterms:W3CDTF">2021-04-21T06:09:23Z</dcterms:modified>
</cp:coreProperties>
</file>